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257" r:id="rId5"/>
    <p:sldId id="264" r:id="rId6"/>
    <p:sldId id="368" r:id="rId7"/>
    <p:sldId id="375" r:id="rId8"/>
    <p:sldId id="385" r:id="rId9"/>
    <p:sldId id="417" r:id="rId10"/>
    <p:sldId id="360" r:id="rId11"/>
    <p:sldId id="366" r:id="rId12"/>
    <p:sldId id="379" r:id="rId13"/>
    <p:sldId id="372" r:id="rId14"/>
    <p:sldId id="373" r:id="rId15"/>
    <p:sldId id="374" r:id="rId16"/>
    <p:sldId id="378" r:id="rId17"/>
    <p:sldId id="367" r:id="rId18"/>
    <p:sldId id="369" r:id="rId19"/>
    <p:sldId id="380" r:id="rId20"/>
    <p:sldId id="370" r:id="rId21"/>
    <p:sldId id="381" r:id="rId22"/>
    <p:sldId id="382" r:id="rId23"/>
    <p:sldId id="383" r:id="rId24"/>
    <p:sldId id="384" r:id="rId25"/>
    <p:sldId id="376" r:id="rId26"/>
    <p:sldId id="377" r:id="rId27"/>
    <p:sldId id="419" r:id="rId28"/>
    <p:sldId id="371" r:id="rId29"/>
    <p:sldId id="420" r:id="rId30"/>
    <p:sldId id="423" r:id="rId31"/>
    <p:sldId id="416" r:id="rId32"/>
    <p:sldId id="386" r:id="rId33"/>
    <p:sldId id="365" r:id="rId34"/>
    <p:sldId id="389" r:id="rId35"/>
    <p:sldId id="392" r:id="rId36"/>
    <p:sldId id="408" r:id="rId37"/>
    <p:sldId id="413" r:id="rId38"/>
    <p:sldId id="412" r:id="rId39"/>
    <p:sldId id="418" r:id="rId40"/>
    <p:sldId id="411" r:id="rId41"/>
    <p:sldId id="414" r:id="rId42"/>
    <p:sldId id="422" r:id="rId43"/>
    <p:sldId id="415" r:id="rId44"/>
    <p:sldId id="409" r:id="rId45"/>
    <p:sldId id="410" r:id="rId46"/>
    <p:sldId id="387" r:id="rId47"/>
    <p:sldId id="421" r:id="rId48"/>
    <p:sldId id="388" r:id="rId4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badie, Robert" initials="DR" lastIdx="1" clrIdx="0">
    <p:extLst>
      <p:ext uri="{19B8F6BF-5375-455C-9EA6-DF929625EA0E}">
        <p15:presenceInfo xmlns:p15="http://schemas.microsoft.com/office/powerpoint/2012/main" userId="S::RDabadie@mbakerintl.com::c723e622-fbc7-4ab1-b713-9a3f7f033e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E7C"/>
    <a:srgbClr val="008200"/>
    <a:srgbClr val="27447D"/>
    <a:srgbClr val="27507D"/>
    <a:srgbClr val="1F3F63"/>
    <a:srgbClr val="295483"/>
    <a:srgbClr val="2A54A8"/>
    <a:srgbClr val="003399"/>
    <a:srgbClr val="10169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E0F9D-9AF6-4635-B4A3-6AF725EAB946}" v="2" dt="2020-03-25T13:42:43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5303" autoAdjust="0"/>
  </p:normalViewPr>
  <p:slideViewPr>
    <p:cSldViewPr>
      <p:cViewPr>
        <p:scale>
          <a:sx n="68" d="100"/>
          <a:sy n="68" d="100"/>
        </p:scale>
        <p:origin x="1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49"/>
    </p:cViewPr>
  </p:sorterViewPr>
  <p:notesViewPr>
    <p:cSldViewPr>
      <p:cViewPr varScale="1">
        <p:scale>
          <a:sx n="63" d="100"/>
          <a:sy n="63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dimbie, Ngani" userId="9ef84855-cfb0-40d4-aa37-a5e723db1f9b" providerId="ADAL" clId="{CF1E0F9D-9AF6-4635-B4A3-6AF725EAB946}"/>
    <pc:docChg chg="modSld">
      <pc:chgData name="Ndimbie, Ngani" userId="9ef84855-cfb0-40d4-aa37-a5e723db1f9b" providerId="ADAL" clId="{CF1E0F9D-9AF6-4635-B4A3-6AF725EAB946}" dt="2020-03-25T13:42:43.590" v="1" actId="20577"/>
      <pc:docMkLst>
        <pc:docMk/>
      </pc:docMkLst>
      <pc:sldChg chg="modSp">
        <pc:chgData name="Ndimbie, Ngani" userId="9ef84855-cfb0-40d4-aa37-a5e723db1f9b" providerId="ADAL" clId="{CF1E0F9D-9AF6-4635-B4A3-6AF725EAB946}" dt="2020-03-25T13:42:43.590" v="1" actId="20577"/>
        <pc:sldMkLst>
          <pc:docMk/>
          <pc:sldMk cId="4020777265" sldId="370"/>
        </pc:sldMkLst>
        <pc:graphicFrameChg chg="mod">
          <ac:chgData name="Ndimbie, Ngani" userId="9ef84855-cfb0-40d4-aa37-a5e723db1f9b" providerId="ADAL" clId="{CF1E0F9D-9AF6-4635-B4A3-6AF725EAB946}" dt="2020-03-25T13:42:43.590" v="1" actId="20577"/>
          <ac:graphicFrameMkLst>
            <pc:docMk/>
            <pc:sldMk cId="4020777265" sldId="370"/>
            <ac:graphicFrameMk id="9" creationId="{B249CD7F-D0B7-4202-90A3-82CD53B55C2D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2E454-9D53-48C6-9306-CC9DF516FA3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560739-3F4F-494F-A8A3-1E2321C0C31C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Driving Electric Pennsylvania Coalition</a:t>
          </a:r>
        </a:p>
      </dgm:t>
    </dgm:pt>
    <dgm:pt modelId="{D2B77AA7-634D-45DB-A839-D36B6C2BD3D7}" type="parTrans" cxnId="{4BAAE391-01B4-4292-8922-9FD7DD40DD67}">
      <dgm:prSet/>
      <dgm:spPr/>
      <dgm:t>
        <a:bodyPr/>
        <a:lstStyle/>
        <a:p>
          <a:endParaRPr lang="en-US"/>
        </a:p>
      </dgm:t>
    </dgm:pt>
    <dgm:pt modelId="{8D279E49-2A67-42A5-BFC0-EC3C20979ABD}" type="sibTrans" cxnId="{4BAAE391-01B4-4292-8922-9FD7DD40DD67}">
      <dgm:prSet/>
      <dgm:spPr/>
      <dgm:t>
        <a:bodyPr/>
        <a:lstStyle/>
        <a:p>
          <a:endParaRPr lang="en-US"/>
        </a:p>
      </dgm:t>
    </dgm:pt>
    <dgm:pt modelId="{85530934-12B7-4119-BED8-556840685CDF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Pennsylvania FAST Act Corridor Infrastructure Grant</a:t>
          </a:r>
        </a:p>
      </dgm:t>
    </dgm:pt>
    <dgm:pt modelId="{A988C18A-F4C7-44D9-973C-AEF83F7C39D0}" type="parTrans" cxnId="{092124BF-310F-48E0-88B1-4DF66D0F893D}">
      <dgm:prSet/>
      <dgm:spPr/>
      <dgm:t>
        <a:bodyPr/>
        <a:lstStyle/>
        <a:p>
          <a:endParaRPr lang="en-US"/>
        </a:p>
      </dgm:t>
    </dgm:pt>
    <dgm:pt modelId="{A8288EC9-105C-49FB-BC85-1A247152A7E9}" type="sibTrans" cxnId="{092124BF-310F-48E0-88B1-4DF66D0F893D}">
      <dgm:prSet/>
      <dgm:spPr/>
      <dgm:t>
        <a:bodyPr/>
        <a:lstStyle/>
        <a:p>
          <a:endParaRPr lang="en-US"/>
        </a:p>
      </dgm:t>
    </dgm:pt>
    <dgm:pt modelId="{38AC2133-24CA-4CCE-A0E4-62E9906448D9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PennDOT Private-Public-Partnership Trillium (CNG)</a:t>
          </a:r>
        </a:p>
      </dgm:t>
    </dgm:pt>
    <dgm:pt modelId="{7B53BAB5-05BA-4EF7-B2B8-076421F00036}" type="parTrans" cxnId="{F04978D0-A3DD-4471-8AB2-6E8AE8FDC864}">
      <dgm:prSet/>
      <dgm:spPr/>
      <dgm:t>
        <a:bodyPr/>
        <a:lstStyle/>
        <a:p>
          <a:endParaRPr lang="en-US"/>
        </a:p>
      </dgm:t>
    </dgm:pt>
    <dgm:pt modelId="{6304D760-F81C-4BE4-86CD-0E6F2363B1D2}" type="sibTrans" cxnId="{F04978D0-A3DD-4471-8AB2-6E8AE8FDC864}">
      <dgm:prSet/>
      <dgm:spPr/>
      <dgm:t>
        <a:bodyPr/>
        <a:lstStyle/>
        <a:p>
          <a:endParaRPr lang="en-US"/>
        </a:p>
      </dgm:t>
    </dgm:pt>
    <dgm:pt modelId="{B5395A8C-4F1B-4AF2-B502-24D5DAEBF0CE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Pennsylvania Turnpike Commission (PTC) Alternative Fueling Stations</a:t>
          </a:r>
        </a:p>
      </dgm:t>
    </dgm:pt>
    <dgm:pt modelId="{06704EAA-C1C5-4BD2-B296-3F149D09B7C8}" type="parTrans" cxnId="{0B00B2DA-E3FC-462D-9FB2-7367548BE196}">
      <dgm:prSet/>
      <dgm:spPr/>
      <dgm:t>
        <a:bodyPr/>
        <a:lstStyle/>
        <a:p>
          <a:endParaRPr lang="en-US"/>
        </a:p>
      </dgm:t>
    </dgm:pt>
    <dgm:pt modelId="{1BE102D6-5499-41B2-AC7A-78CCC532692B}" type="sibTrans" cxnId="{0B00B2DA-E3FC-462D-9FB2-7367548BE196}">
      <dgm:prSet/>
      <dgm:spPr/>
      <dgm:t>
        <a:bodyPr/>
        <a:lstStyle/>
        <a:p>
          <a:endParaRPr lang="en-US"/>
        </a:p>
      </dgm:t>
    </dgm:pt>
    <dgm:pt modelId="{016F386F-2143-4BCC-BB9A-19BFE364B051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Alternative Fuels Incentive Grant (AFIG)</a:t>
          </a:r>
        </a:p>
      </dgm:t>
    </dgm:pt>
    <dgm:pt modelId="{36E0D078-B9C1-439D-A4D1-B6296598FBDE}" type="parTrans" cxnId="{B69F41FC-08A4-4901-9549-FEBE2DBFFBF7}">
      <dgm:prSet/>
      <dgm:spPr/>
      <dgm:t>
        <a:bodyPr/>
        <a:lstStyle/>
        <a:p>
          <a:endParaRPr lang="en-US"/>
        </a:p>
      </dgm:t>
    </dgm:pt>
    <dgm:pt modelId="{14C60F44-94AE-416E-B6EA-F0E961CFF04E}" type="sibTrans" cxnId="{B69F41FC-08A4-4901-9549-FEBE2DBFFBF7}">
      <dgm:prSet/>
      <dgm:spPr/>
      <dgm:t>
        <a:bodyPr/>
        <a:lstStyle/>
        <a:p>
          <a:endParaRPr lang="en-US"/>
        </a:p>
      </dgm:t>
    </dgm:pt>
    <dgm:pt modelId="{DB1FC27F-61FC-462B-B75B-722FE9152D83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PennDOT Signage and Pennsylvania Tourism Signing Trust</a:t>
          </a:r>
        </a:p>
      </dgm:t>
    </dgm:pt>
    <dgm:pt modelId="{08973ACC-B09F-4B14-8CBB-D0CC514D903C}" type="parTrans" cxnId="{E719FD26-3453-47EC-8A81-36D001292A1A}">
      <dgm:prSet/>
      <dgm:spPr/>
      <dgm:t>
        <a:bodyPr/>
        <a:lstStyle/>
        <a:p>
          <a:endParaRPr lang="en-US"/>
        </a:p>
      </dgm:t>
    </dgm:pt>
    <dgm:pt modelId="{E9F39FA8-0CD4-4D25-992E-1A9319D1C893}" type="sibTrans" cxnId="{E719FD26-3453-47EC-8A81-36D001292A1A}">
      <dgm:prSet/>
      <dgm:spPr/>
      <dgm:t>
        <a:bodyPr/>
        <a:lstStyle/>
        <a:p>
          <a:endParaRPr lang="en-US"/>
        </a:p>
      </dgm:t>
    </dgm:pt>
    <dgm:pt modelId="{B9254E85-D979-4E2D-A260-7CC87CDFAC40}">
      <dgm:prSet phldrT="[Text]" custT="1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300" dirty="0"/>
            <a:t>Transportation and Climate Initiative (TCI) </a:t>
          </a:r>
        </a:p>
        <a:p>
          <a:r>
            <a:rPr lang="en-US" sz="1200" i="1" dirty="0"/>
            <a:t>Clean Vehicles and Fuels Workgroup</a:t>
          </a:r>
        </a:p>
      </dgm:t>
    </dgm:pt>
    <dgm:pt modelId="{58E54CB6-A94D-4FC6-A205-74DBA344702E}" type="parTrans" cxnId="{383A7B60-B187-4B20-9A3A-305D8C07BDCB}">
      <dgm:prSet/>
      <dgm:spPr/>
      <dgm:t>
        <a:bodyPr/>
        <a:lstStyle/>
        <a:p>
          <a:endParaRPr lang="en-US"/>
        </a:p>
      </dgm:t>
    </dgm:pt>
    <dgm:pt modelId="{6B35F7D5-7749-4DA4-9638-CCD4537A557E}" type="sibTrans" cxnId="{383A7B60-B187-4B20-9A3A-305D8C07BDCB}">
      <dgm:prSet/>
      <dgm:spPr/>
      <dgm:t>
        <a:bodyPr/>
        <a:lstStyle/>
        <a:p>
          <a:endParaRPr lang="en-US"/>
        </a:p>
      </dgm:t>
    </dgm:pt>
    <dgm:pt modelId="{C46537D1-844F-4594-83BE-729A3DB97BA1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Pittsburgh and Philadelphia Region Clean Cities</a:t>
          </a:r>
        </a:p>
      </dgm:t>
    </dgm:pt>
    <dgm:pt modelId="{E35563FD-A6F5-4944-B894-91EF3A42F08E}" type="parTrans" cxnId="{C0B1457F-59F3-4A4B-A35A-28A56615EA6B}">
      <dgm:prSet/>
      <dgm:spPr/>
      <dgm:t>
        <a:bodyPr/>
        <a:lstStyle/>
        <a:p>
          <a:endParaRPr lang="en-US"/>
        </a:p>
      </dgm:t>
    </dgm:pt>
    <dgm:pt modelId="{489B2D70-F0A5-42A4-A8FA-1A0930F1B700}" type="sibTrans" cxnId="{C0B1457F-59F3-4A4B-A35A-28A56615EA6B}">
      <dgm:prSet/>
      <dgm:spPr/>
      <dgm:t>
        <a:bodyPr/>
        <a:lstStyle/>
        <a:p>
          <a:endParaRPr lang="en-US"/>
        </a:p>
      </dgm:t>
    </dgm:pt>
    <dgm:pt modelId="{8E6FE987-C5B5-4A1C-8FC8-0998E0660E37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Pennsylvania Electric Vehicle Roadmap</a:t>
          </a:r>
        </a:p>
      </dgm:t>
    </dgm:pt>
    <dgm:pt modelId="{99D7D634-1FD2-4663-801E-20618C9E6362}" type="parTrans" cxnId="{8EC36B73-2D72-4AFE-A628-F38BB6EF42B5}">
      <dgm:prSet/>
      <dgm:spPr/>
      <dgm:t>
        <a:bodyPr/>
        <a:lstStyle/>
        <a:p>
          <a:endParaRPr lang="en-US"/>
        </a:p>
      </dgm:t>
    </dgm:pt>
    <dgm:pt modelId="{AFE9FC21-C4DB-4A39-B67F-17E373F6155F}" type="sibTrans" cxnId="{8EC36B73-2D72-4AFE-A628-F38BB6EF42B5}">
      <dgm:prSet/>
      <dgm:spPr/>
      <dgm:t>
        <a:bodyPr/>
        <a:lstStyle/>
        <a:p>
          <a:endParaRPr lang="en-US"/>
        </a:p>
      </dgm:t>
    </dgm:pt>
    <dgm:pt modelId="{9C944119-0CDF-4D23-A517-5B48D56959FA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Driving PA Forward (VW Mitigation Funding)</a:t>
          </a:r>
        </a:p>
      </dgm:t>
    </dgm:pt>
    <dgm:pt modelId="{730E5AAA-F937-4D85-8C82-DD311375B2E7}" type="parTrans" cxnId="{968C3D88-6E4B-4BBF-981B-1B75D89BF0F8}">
      <dgm:prSet/>
      <dgm:spPr/>
      <dgm:t>
        <a:bodyPr/>
        <a:lstStyle/>
        <a:p>
          <a:endParaRPr lang="en-US"/>
        </a:p>
      </dgm:t>
    </dgm:pt>
    <dgm:pt modelId="{253FA47A-55EC-4CE2-B1E5-7CCF695FDE80}" type="sibTrans" cxnId="{968C3D88-6E4B-4BBF-981B-1B75D89BF0F8}">
      <dgm:prSet/>
      <dgm:spPr/>
      <dgm:t>
        <a:bodyPr/>
        <a:lstStyle/>
        <a:p>
          <a:endParaRPr lang="en-US"/>
        </a:p>
      </dgm:t>
    </dgm:pt>
    <dgm:pt modelId="{46F9C439-AF5C-418A-A317-BE90D2031CE6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Proposed                         SB 596</a:t>
          </a:r>
        </a:p>
      </dgm:t>
    </dgm:pt>
    <dgm:pt modelId="{1B593DC7-CDD3-461A-9AFD-0574000A18AC}" type="parTrans" cxnId="{3E01E3C4-DD82-4399-9BC5-B240571E4B0D}">
      <dgm:prSet/>
      <dgm:spPr/>
      <dgm:t>
        <a:bodyPr/>
        <a:lstStyle/>
        <a:p>
          <a:endParaRPr lang="en-US"/>
        </a:p>
      </dgm:t>
    </dgm:pt>
    <dgm:pt modelId="{1521FF6B-7BF9-4EF7-AD0B-DBFF4CF866AA}" type="sibTrans" cxnId="{3E01E3C4-DD82-4399-9BC5-B240571E4B0D}">
      <dgm:prSet/>
      <dgm:spPr/>
      <dgm:t>
        <a:bodyPr/>
        <a:lstStyle/>
        <a:p>
          <a:endParaRPr lang="en-US"/>
        </a:p>
      </dgm:t>
    </dgm:pt>
    <dgm:pt modelId="{A11E6869-7C99-43BB-AA96-3D15D709EBCD}" type="pres">
      <dgm:prSet presAssocID="{2062E454-9D53-48C6-9306-CC9DF516FA3B}" presName="diagram" presStyleCnt="0">
        <dgm:presLayoutVars>
          <dgm:dir/>
          <dgm:resizeHandles val="exact"/>
        </dgm:presLayoutVars>
      </dgm:prSet>
      <dgm:spPr/>
    </dgm:pt>
    <dgm:pt modelId="{6B6E127D-A3A7-4610-B574-3E5236A9B7D1}" type="pres">
      <dgm:prSet presAssocID="{C7560739-3F4F-494F-A8A3-1E2321C0C31C}" presName="node" presStyleLbl="node1" presStyleIdx="0" presStyleCnt="11">
        <dgm:presLayoutVars>
          <dgm:bulletEnabled val="1"/>
        </dgm:presLayoutVars>
      </dgm:prSet>
      <dgm:spPr/>
    </dgm:pt>
    <dgm:pt modelId="{8C9B2568-50A6-41B9-A657-5B1F09DCEC30}" type="pres">
      <dgm:prSet presAssocID="{8D279E49-2A67-42A5-BFC0-EC3C20979ABD}" presName="sibTrans" presStyleCnt="0"/>
      <dgm:spPr/>
    </dgm:pt>
    <dgm:pt modelId="{7D379F5D-6DF2-4B21-818B-58769DD5B68E}" type="pres">
      <dgm:prSet presAssocID="{8E6FE987-C5B5-4A1C-8FC8-0998E0660E37}" presName="node" presStyleLbl="node1" presStyleIdx="1" presStyleCnt="11">
        <dgm:presLayoutVars>
          <dgm:bulletEnabled val="1"/>
        </dgm:presLayoutVars>
      </dgm:prSet>
      <dgm:spPr/>
    </dgm:pt>
    <dgm:pt modelId="{85AFD679-2C56-4524-A4B0-F76132B4A3B2}" type="pres">
      <dgm:prSet presAssocID="{AFE9FC21-C4DB-4A39-B67F-17E373F6155F}" presName="sibTrans" presStyleCnt="0"/>
      <dgm:spPr/>
    </dgm:pt>
    <dgm:pt modelId="{7C17AA7B-3279-4F73-8CCC-50FD5AEF2D95}" type="pres">
      <dgm:prSet presAssocID="{9C944119-0CDF-4D23-A517-5B48D56959FA}" presName="node" presStyleLbl="node1" presStyleIdx="2" presStyleCnt="11">
        <dgm:presLayoutVars>
          <dgm:bulletEnabled val="1"/>
        </dgm:presLayoutVars>
      </dgm:prSet>
      <dgm:spPr/>
    </dgm:pt>
    <dgm:pt modelId="{0DDA8E5A-5252-4498-9692-0ABAE25DDDFB}" type="pres">
      <dgm:prSet presAssocID="{253FA47A-55EC-4CE2-B1E5-7CCF695FDE80}" presName="sibTrans" presStyleCnt="0"/>
      <dgm:spPr/>
    </dgm:pt>
    <dgm:pt modelId="{10834D1E-DCA7-4F2D-9E04-71832941C372}" type="pres">
      <dgm:prSet presAssocID="{016F386F-2143-4BCC-BB9A-19BFE364B051}" presName="node" presStyleLbl="node1" presStyleIdx="3" presStyleCnt="11">
        <dgm:presLayoutVars>
          <dgm:bulletEnabled val="1"/>
        </dgm:presLayoutVars>
      </dgm:prSet>
      <dgm:spPr/>
    </dgm:pt>
    <dgm:pt modelId="{5F3F8FFE-98A4-4C53-915C-51E92B607D32}" type="pres">
      <dgm:prSet presAssocID="{14C60F44-94AE-416E-B6EA-F0E961CFF04E}" presName="sibTrans" presStyleCnt="0"/>
      <dgm:spPr/>
    </dgm:pt>
    <dgm:pt modelId="{212F990E-C404-492D-B242-DFDD6671CE11}" type="pres">
      <dgm:prSet presAssocID="{85530934-12B7-4119-BED8-556840685CDF}" presName="node" presStyleLbl="node1" presStyleIdx="4" presStyleCnt="11">
        <dgm:presLayoutVars>
          <dgm:bulletEnabled val="1"/>
        </dgm:presLayoutVars>
      </dgm:prSet>
      <dgm:spPr/>
    </dgm:pt>
    <dgm:pt modelId="{7F09B27E-C5AC-4B28-9EA2-F4E1F413C60C}" type="pres">
      <dgm:prSet presAssocID="{A8288EC9-105C-49FB-BC85-1A247152A7E9}" presName="sibTrans" presStyleCnt="0"/>
      <dgm:spPr/>
    </dgm:pt>
    <dgm:pt modelId="{CD3CC1F2-D013-4770-8117-6F94D6997FA6}" type="pres">
      <dgm:prSet presAssocID="{38AC2133-24CA-4CCE-A0E4-62E9906448D9}" presName="node" presStyleLbl="node1" presStyleIdx="5" presStyleCnt="11">
        <dgm:presLayoutVars>
          <dgm:bulletEnabled val="1"/>
        </dgm:presLayoutVars>
      </dgm:prSet>
      <dgm:spPr/>
    </dgm:pt>
    <dgm:pt modelId="{92DF83C4-7F7F-4B4C-B478-83A6B8216C7B}" type="pres">
      <dgm:prSet presAssocID="{6304D760-F81C-4BE4-86CD-0E6F2363B1D2}" presName="sibTrans" presStyleCnt="0"/>
      <dgm:spPr/>
    </dgm:pt>
    <dgm:pt modelId="{68CCA114-07BF-41C5-9F6C-10128C817162}" type="pres">
      <dgm:prSet presAssocID="{B5395A8C-4F1B-4AF2-B502-24D5DAEBF0CE}" presName="node" presStyleLbl="node1" presStyleIdx="6" presStyleCnt="11">
        <dgm:presLayoutVars>
          <dgm:bulletEnabled val="1"/>
        </dgm:presLayoutVars>
      </dgm:prSet>
      <dgm:spPr/>
    </dgm:pt>
    <dgm:pt modelId="{CF13EDE6-31BD-48DC-8D54-09151B4EAD45}" type="pres">
      <dgm:prSet presAssocID="{1BE102D6-5499-41B2-AC7A-78CCC532692B}" presName="sibTrans" presStyleCnt="0"/>
      <dgm:spPr/>
    </dgm:pt>
    <dgm:pt modelId="{0A9785A0-9F47-4AAD-9A6C-867F8262C78D}" type="pres">
      <dgm:prSet presAssocID="{DB1FC27F-61FC-462B-B75B-722FE9152D83}" presName="node" presStyleLbl="node1" presStyleIdx="7" presStyleCnt="11">
        <dgm:presLayoutVars>
          <dgm:bulletEnabled val="1"/>
        </dgm:presLayoutVars>
      </dgm:prSet>
      <dgm:spPr/>
    </dgm:pt>
    <dgm:pt modelId="{1FBFCF0C-985E-4D66-9668-C09EB9ACD30D}" type="pres">
      <dgm:prSet presAssocID="{E9F39FA8-0CD4-4D25-992E-1A9319D1C893}" presName="sibTrans" presStyleCnt="0"/>
      <dgm:spPr/>
    </dgm:pt>
    <dgm:pt modelId="{DF0B2B61-70CF-42DF-AC0E-9DAEC7C51385}" type="pres">
      <dgm:prSet presAssocID="{B9254E85-D979-4E2D-A260-7CC87CDFAC40}" presName="node" presStyleLbl="node1" presStyleIdx="8" presStyleCnt="11">
        <dgm:presLayoutVars>
          <dgm:bulletEnabled val="1"/>
        </dgm:presLayoutVars>
      </dgm:prSet>
      <dgm:spPr/>
    </dgm:pt>
    <dgm:pt modelId="{266C31A2-0B75-4F1F-96BA-BF6864E12C19}" type="pres">
      <dgm:prSet presAssocID="{6B35F7D5-7749-4DA4-9638-CCD4537A557E}" presName="sibTrans" presStyleCnt="0"/>
      <dgm:spPr/>
    </dgm:pt>
    <dgm:pt modelId="{5CD62F47-8918-4C76-8243-1975BE640905}" type="pres">
      <dgm:prSet presAssocID="{C46537D1-844F-4594-83BE-729A3DB97BA1}" presName="node" presStyleLbl="node1" presStyleIdx="9" presStyleCnt="11">
        <dgm:presLayoutVars>
          <dgm:bulletEnabled val="1"/>
        </dgm:presLayoutVars>
      </dgm:prSet>
      <dgm:spPr/>
    </dgm:pt>
    <dgm:pt modelId="{8B542F6E-715A-485D-ADD3-47D0A1985F65}" type="pres">
      <dgm:prSet presAssocID="{489B2D70-F0A5-42A4-A8FA-1A0930F1B700}" presName="sibTrans" presStyleCnt="0"/>
      <dgm:spPr/>
    </dgm:pt>
    <dgm:pt modelId="{BC7F467A-EA45-47EA-A32D-194DE3612AB5}" type="pres">
      <dgm:prSet presAssocID="{46F9C439-AF5C-418A-A317-BE90D2031CE6}" presName="node" presStyleLbl="node1" presStyleIdx="10" presStyleCnt="11">
        <dgm:presLayoutVars>
          <dgm:bulletEnabled val="1"/>
        </dgm:presLayoutVars>
      </dgm:prSet>
      <dgm:spPr/>
    </dgm:pt>
  </dgm:ptLst>
  <dgm:cxnLst>
    <dgm:cxn modelId="{E736D000-870A-4E5E-9DF5-E3F57AE78865}" type="presOf" srcId="{DB1FC27F-61FC-462B-B75B-722FE9152D83}" destId="{0A9785A0-9F47-4AAD-9A6C-867F8262C78D}" srcOrd="0" destOrd="0" presId="urn:microsoft.com/office/officeart/2005/8/layout/default"/>
    <dgm:cxn modelId="{83320615-FC7B-4431-B2CC-2A01653E545A}" type="presOf" srcId="{8E6FE987-C5B5-4A1C-8FC8-0998E0660E37}" destId="{7D379F5D-6DF2-4B21-818B-58769DD5B68E}" srcOrd="0" destOrd="0" presId="urn:microsoft.com/office/officeart/2005/8/layout/default"/>
    <dgm:cxn modelId="{2D18861C-7068-4B50-B530-F9CCBD226120}" type="presOf" srcId="{B5395A8C-4F1B-4AF2-B502-24D5DAEBF0CE}" destId="{68CCA114-07BF-41C5-9F6C-10128C817162}" srcOrd="0" destOrd="0" presId="urn:microsoft.com/office/officeart/2005/8/layout/default"/>
    <dgm:cxn modelId="{E719FD26-3453-47EC-8A81-36D001292A1A}" srcId="{2062E454-9D53-48C6-9306-CC9DF516FA3B}" destId="{DB1FC27F-61FC-462B-B75B-722FE9152D83}" srcOrd="7" destOrd="0" parTransId="{08973ACC-B09F-4B14-8CBB-D0CC514D903C}" sibTransId="{E9F39FA8-0CD4-4D25-992E-1A9319D1C893}"/>
    <dgm:cxn modelId="{383A7B60-B187-4B20-9A3A-305D8C07BDCB}" srcId="{2062E454-9D53-48C6-9306-CC9DF516FA3B}" destId="{B9254E85-D979-4E2D-A260-7CC87CDFAC40}" srcOrd="8" destOrd="0" parTransId="{58E54CB6-A94D-4FC6-A205-74DBA344702E}" sibTransId="{6B35F7D5-7749-4DA4-9638-CCD4537A557E}"/>
    <dgm:cxn modelId="{8EC36B73-2D72-4AFE-A628-F38BB6EF42B5}" srcId="{2062E454-9D53-48C6-9306-CC9DF516FA3B}" destId="{8E6FE987-C5B5-4A1C-8FC8-0998E0660E37}" srcOrd="1" destOrd="0" parTransId="{99D7D634-1FD2-4663-801E-20618C9E6362}" sibTransId="{AFE9FC21-C4DB-4A39-B67F-17E373F6155F}"/>
    <dgm:cxn modelId="{C0B1457F-59F3-4A4B-A35A-28A56615EA6B}" srcId="{2062E454-9D53-48C6-9306-CC9DF516FA3B}" destId="{C46537D1-844F-4594-83BE-729A3DB97BA1}" srcOrd="9" destOrd="0" parTransId="{E35563FD-A6F5-4944-B894-91EF3A42F08E}" sibTransId="{489B2D70-F0A5-42A4-A8FA-1A0930F1B700}"/>
    <dgm:cxn modelId="{968C3D88-6E4B-4BBF-981B-1B75D89BF0F8}" srcId="{2062E454-9D53-48C6-9306-CC9DF516FA3B}" destId="{9C944119-0CDF-4D23-A517-5B48D56959FA}" srcOrd="2" destOrd="0" parTransId="{730E5AAA-F937-4D85-8C82-DD311375B2E7}" sibTransId="{253FA47A-55EC-4CE2-B1E5-7CCF695FDE80}"/>
    <dgm:cxn modelId="{00173290-8DDF-4669-9A50-222DE0C6790F}" type="presOf" srcId="{2062E454-9D53-48C6-9306-CC9DF516FA3B}" destId="{A11E6869-7C99-43BB-AA96-3D15D709EBCD}" srcOrd="0" destOrd="0" presId="urn:microsoft.com/office/officeart/2005/8/layout/default"/>
    <dgm:cxn modelId="{853D4C90-A215-44AE-AD73-630F0C0DE8F5}" type="presOf" srcId="{46F9C439-AF5C-418A-A317-BE90D2031CE6}" destId="{BC7F467A-EA45-47EA-A32D-194DE3612AB5}" srcOrd="0" destOrd="0" presId="urn:microsoft.com/office/officeart/2005/8/layout/default"/>
    <dgm:cxn modelId="{A78C7D91-09CF-417C-99C3-50EB2622CAF9}" type="presOf" srcId="{016F386F-2143-4BCC-BB9A-19BFE364B051}" destId="{10834D1E-DCA7-4F2D-9E04-71832941C372}" srcOrd="0" destOrd="0" presId="urn:microsoft.com/office/officeart/2005/8/layout/default"/>
    <dgm:cxn modelId="{4BAAE391-01B4-4292-8922-9FD7DD40DD67}" srcId="{2062E454-9D53-48C6-9306-CC9DF516FA3B}" destId="{C7560739-3F4F-494F-A8A3-1E2321C0C31C}" srcOrd="0" destOrd="0" parTransId="{D2B77AA7-634D-45DB-A839-D36B6C2BD3D7}" sibTransId="{8D279E49-2A67-42A5-BFC0-EC3C20979ABD}"/>
    <dgm:cxn modelId="{092124BF-310F-48E0-88B1-4DF66D0F893D}" srcId="{2062E454-9D53-48C6-9306-CC9DF516FA3B}" destId="{85530934-12B7-4119-BED8-556840685CDF}" srcOrd="4" destOrd="0" parTransId="{A988C18A-F4C7-44D9-973C-AEF83F7C39D0}" sibTransId="{A8288EC9-105C-49FB-BC85-1A247152A7E9}"/>
    <dgm:cxn modelId="{3E01E3C4-DD82-4399-9BC5-B240571E4B0D}" srcId="{2062E454-9D53-48C6-9306-CC9DF516FA3B}" destId="{46F9C439-AF5C-418A-A317-BE90D2031CE6}" srcOrd="10" destOrd="0" parTransId="{1B593DC7-CDD3-461A-9AFD-0574000A18AC}" sibTransId="{1521FF6B-7BF9-4EF7-AD0B-DBFF4CF866AA}"/>
    <dgm:cxn modelId="{CFAE79C6-59D4-4C5A-9392-B7632DF42755}" type="presOf" srcId="{38AC2133-24CA-4CCE-A0E4-62E9906448D9}" destId="{CD3CC1F2-D013-4770-8117-6F94D6997FA6}" srcOrd="0" destOrd="0" presId="urn:microsoft.com/office/officeart/2005/8/layout/default"/>
    <dgm:cxn modelId="{043251C7-B852-478E-851C-16996FC7239C}" type="presOf" srcId="{9C944119-0CDF-4D23-A517-5B48D56959FA}" destId="{7C17AA7B-3279-4F73-8CCC-50FD5AEF2D95}" srcOrd="0" destOrd="0" presId="urn:microsoft.com/office/officeart/2005/8/layout/default"/>
    <dgm:cxn modelId="{F04978D0-A3DD-4471-8AB2-6E8AE8FDC864}" srcId="{2062E454-9D53-48C6-9306-CC9DF516FA3B}" destId="{38AC2133-24CA-4CCE-A0E4-62E9906448D9}" srcOrd="5" destOrd="0" parTransId="{7B53BAB5-05BA-4EF7-B2B8-076421F00036}" sibTransId="{6304D760-F81C-4BE4-86CD-0E6F2363B1D2}"/>
    <dgm:cxn modelId="{66E003D4-5679-4A85-828D-1591572E1F2D}" type="presOf" srcId="{C7560739-3F4F-494F-A8A3-1E2321C0C31C}" destId="{6B6E127D-A3A7-4610-B574-3E5236A9B7D1}" srcOrd="0" destOrd="0" presId="urn:microsoft.com/office/officeart/2005/8/layout/default"/>
    <dgm:cxn modelId="{0B00B2DA-E3FC-462D-9FB2-7367548BE196}" srcId="{2062E454-9D53-48C6-9306-CC9DF516FA3B}" destId="{B5395A8C-4F1B-4AF2-B502-24D5DAEBF0CE}" srcOrd="6" destOrd="0" parTransId="{06704EAA-C1C5-4BD2-B296-3F149D09B7C8}" sibTransId="{1BE102D6-5499-41B2-AC7A-78CCC532692B}"/>
    <dgm:cxn modelId="{F14C55E9-CCF9-4E24-8459-B5F0CE212832}" type="presOf" srcId="{85530934-12B7-4119-BED8-556840685CDF}" destId="{212F990E-C404-492D-B242-DFDD6671CE11}" srcOrd="0" destOrd="0" presId="urn:microsoft.com/office/officeart/2005/8/layout/default"/>
    <dgm:cxn modelId="{9730E9F6-AA14-4531-B097-AA9E9E092AD1}" type="presOf" srcId="{B9254E85-D979-4E2D-A260-7CC87CDFAC40}" destId="{DF0B2B61-70CF-42DF-AC0E-9DAEC7C51385}" srcOrd="0" destOrd="0" presId="urn:microsoft.com/office/officeart/2005/8/layout/default"/>
    <dgm:cxn modelId="{57F157FA-C97A-4106-BF79-CE3D63F1D609}" type="presOf" srcId="{C46537D1-844F-4594-83BE-729A3DB97BA1}" destId="{5CD62F47-8918-4C76-8243-1975BE640905}" srcOrd="0" destOrd="0" presId="urn:microsoft.com/office/officeart/2005/8/layout/default"/>
    <dgm:cxn modelId="{B69F41FC-08A4-4901-9549-FEBE2DBFFBF7}" srcId="{2062E454-9D53-48C6-9306-CC9DF516FA3B}" destId="{016F386F-2143-4BCC-BB9A-19BFE364B051}" srcOrd="3" destOrd="0" parTransId="{36E0D078-B9C1-439D-A4D1-B6296598FBDE}" sibTransId="{14C60F44-94AE-416E-B6EA-F0E961CFF04E}"/>
    <dgm:cxn modelId="{E16648C7-A3A6-48FF-8FFA-F27AEFEBF7D2}" type="presParOf" srcId="{A11E6869-7C99-43BB-AA96-3D15D709EBCD}" destId="{6B6E127D-A3A7-4610-B574-3E5236A9B7D1}" srcOrd="0" destOrd="0" presId="urn:microsoft.com/office/officeart/2005/8/layout/default"/>
    <dgm:cxn modelId="{310E8838-7E34-4389-B079-13997C33D0D1}" type="presParOf" srcId="{A11E6869-7C99-43BB-AA96-3D15D709EBCD}" destId="{8C9B2568-50A6-41B9-A657-5B1F09DCEC30}" srcOrd="1" destOrd="0" presId="urn:microsoft.com/office/officeart/2005/8/layout/default"/>
    <dgm:cxn modelId="{5FB27816-1C2F-4E5A-8C11-F4F0748DD79B}" type="presParOf" srcId="{A11E6869-7C99-43BB-AA96-3D15D709EBCD}" destId="{7D379F5D-6DF2-4B21-818B-58769DD5B68E}" srcOrd="2" destOrd="0" presId="urn:microsoft.com/office/officeart/2005/8/layout/default"/>
    <dgm:cxn modelId="{082AC1F4-9D53-480E-B59D-5155B082DC9B}" type="presParOf" srcId="{A11E6869-7C99-43BB-AA96-3D15D709EBCD}" destId="{85AFD679-2C56-4524-A4B0-F76132B4A3B2}" srcOrd="3" destOrd="0" presId="urn:microsoft.com/office/officeart/2005/8/layout/default"/>
    <dgm:cxn modelId="{2E1CC049-9381-45F1-8519-99FAEBF1CF88}" type="presParOf" srcId="{A11E6869-7C99-43BB-AA96-3D15D709EBCD}" destId="{7C17AA7B-3279-4F73-8CCC-50FD5AEF2D95}" srcOrd="4" destOrd="0" presId="urn:microsoft.com/office/officeart/2005/8/layout/default"/>
    <dgm:cxn modelId="{DE545D9C-914A-453E-B738-6B86CC4D085C}" type="presParOf" srcId="{A11E6869-7C99-43BB-AA96-3D15D709EBCD}" destId="{0DDA8E5A-5252-4498-9692-0ABAE25DDDFB}" srcOrd="5" destOrd="0" presId="urn:microsoft.com/office/officeart/2005/8/layout/default"/>
    <dgm:cxn modelId="{72CBE86A-A80D-4E67-8966-C93D987B053A}" type="presParOf" srcId="{A11E6869-7C99-43BB-AA96-3D15D709EBCD}" destId="{10834D1E-DCA7-4F2D-9E04-71832941C372}" srcOrd="6" destOrd="0" presId="urn:microsoft.com/office/officeart/2005/8/layout/default"/>
    <dgm:cxn modelId="{C164DD01-3E60-4387-92E9-4CA14456E44B}" type="presParOf" srcId="{A11E6869-7C99-43BB-AA96-3D15D709EBCD}" destId="{5F3F8FFE-98A4-4C53-915C-51E92B607D32}" srcOrd="7" destOrd="0" presId="urn:microsoft.com/office/officeart/2005/8/layout/default"/>
    <dgm:cxn modelId="{B2EF6C07-0119-4EBB-98D6-7FFCC317EB40}" type="presParOf" srcId="{A11E6869-7C99-43BB-AA96-3D15D709EBCD}" destId="{212F990E-C404-492D-B242-DFDD6671CE11}" srcOrd="8" destOrd="0" presId="urn:microsoft.com/office/officeart/2005/8/layout/default"/>
    <dgm:cxn modelId="{1A90EED9-EDD9-4110-BFF3-967851679805}" type="presParOf" srcId="{A11E6869-7C99-43BB-AA96-3D15D709EBCD}" destId="{7F09B27E-C5AC-4B28-9EA2-F4E1F413C60C}" srcOrd="9" destOrd="0" presId="urn:microsoft.com/office/officeart/2005/8/layout/default"/>
    <dgm:cxn modelId="{78886143-2A2F-4113-B35D-143011E10263}" type="presParOf" srcId="{A11E6869-7C99-43BB-AA96-3D15D709EBCD}" destId="{CD3CC1F2-D013-4770-8117-6F94D6997FA6}" srcOrd="10" destOrd="0" presId="urn:microsoft.com/office/officeart/2005/8/layout/default"/>
    <dgm:cxn modelId="{13D6E517-ED6C-4D75-A59D-B580C729EBB3}" type="presParOf" srcId="{A11E6869-7C99-43BB-AA96-3D15D709EBCD}" destId="{92DF83C4-7F7F-4B4C-B478-83A6B8216C7B}" srcOrd="11" destOrd="0" presId="urn:microsoft.com/office/officeart/2005/8/layout/default"/>
    <dgm:cxn modelId="{1BB1D5D6-242C-48A0-9F58-1476D126E8AB}" type="presParOf" srcId="{A11E6869-7C99-43BB-AA96-3D15D709EBCD}" destId="{68CCA114-07BF-41C5-9F6C-10128C817162}" srcOrd="12" destOrd="0" presId="urn:microsoft.com/office/officeart/2005/8/layout/default"/>
    <dgm:cxn modelId="{FB5605DE-D4EE-42FD-8DB8-99FE6AAD3DA0}" type="presParOf" srcId="{A11E6869-7C99-43BB-AA96-3D15D709EBCD}" destId="{CF13EDE6-31BD-48DC-8D54-09151B4EAD45}" srcOrd="13" destOrd="0" presId="urn:microsoft.com/office/officeart/2005/8/layout/default"/>
    <dgm:cxn modelId="{C8A7EB52-F182-49CF-AE29-657E1A12F96B}" type="presParOf" srcId="{A11E6869-7C99-43BB-AA96-3D15D709EBCD}" destId="{0A9785A0-9F47-4AAD-9A6C-867F8262C78D}" srcOrd="14" destOrd="0" presId="urn:microsoft.com/office/officeart/2005/8/layout/default"/>
    <dgm:cxn modelId="{2B8A251F-0564-4476-A43B-9F48209E4566}" type="presParOf" srcId="{A11E6869-7C99-43BB-AA96-3D15D709EBCD}" destId="{1FBFCF0C-985E-4D66-9668-C09EB9ACD30D}" srcOrd="15" destOrd="0" presId="urn:microsoft.com/office/officeart/2005/8/layout/default"/>
    <dgm:cxn modelId="{AA227265-191C-49C7-AA3B-ED74D8FFC741}" type="presParOf" srcId="{A11E6869-7C99-43BB-AA96-3D15D709EBCD}" destId="{DF0B2B61-70CF-42DF-AC0E-9DAEC7C51385}" srcOrd="16" destOrd="0" presId="urn:microsoft.com/office/officeart/2005/8/layout/default"/>
    <dgm:cxn modelId="{2247B131-B277-484D-9AC1-2B4E0C472A67}" type="presParOf" srcId="{A11E6869-7C99-43BB-AA96-3D15D709EBCD}" destId="{266C31A2-0B75-4F1F-96BA-BF6864E12C19}" srcOrd="17" destOrd="0" presId="urn:microsoft.com/office/officeart/2005/8/layout/default"/>
    <dgm:cxn modelId="{C68DDDE0-E47D-43DE-BFD1-690A48544593}" type="presParOf" srcId="{A11E6869-7C99-43BB-AA96-3D15D709EBCD}" destId="{5CD62F47-8918-4C76-8243-1975BE640905}" srcOrd="18" destOrd="0" presId="urn:microsoft.com/office/officeart/2005/8/layout/default"/>
    <dgm:cxn modelId="{A91D96FD-2E4D-4EBE-848A-1EF8F4D51AE5}" type="presParOf" srcId="{A11E6869-7C99-43BB-AA96-3D15D709EBCD}" destId="{8B542F6E-715A-485D-ADD3-47D0A1985F65}" srcOrd="19" destOrd="0" presId="urn:microsoft.com/office/officeart/2005/8/layout/default"/>
    <dgm:cxn modelId="{2E0BF4DB-5519-45A2-BA2D-C77FEF409599}" type="presParOf" srcId="{A11E6869-7C99-43BB-AA96-3D15D709EBCD}" destId="{BC7F467A-EA45-47EA-A32D-194DE3612AB5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EF9C9C-8A14-439F-90DD-5AA8B7CF1D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8B1CAF-158D-488A-97D7-CCB1ADC94E41}">
      <dgm:prSet phldrT="[Text]" custT="1"/>
      <dgm:spPr>
        <a:solidFill>
          <a:srgbClr val="283E7C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Task 1:</a:t>
          </a:r>
        </a:p>
        <a:p>
          <a:r>
            <a:rPr lang="en-US" sz="1800" dirty="0">
              <a:solidFill>
                <a:schemeClr val="bg1"/>
              </a:solidFill>
            </a:rPr>
            <a:t>Project Team Kickoff</a:t>
          </a:r>
        </a:p>
      </dgm:t>
    </dgm:pt>
    <dgm:pt modelId="{7FFAC964-02C9-484A-AB1E-1DB7DD7DD33B}" type="parTrans" cxnId="{8853D143-E5AE-45EE-81D4-1176FCFB6F77}">
      <dgm:prSet/>
      <dgm:spPr/>
      <dgm:t>
        <a:bodyPr/>
        <a:lstStyle/>
        <a:p>
          <a:endParaRPr lang="en-US"/>
        </a:p>
      </dgm:t>
    </dgm:pt>
    <dgm:pt modelId="{7B7992F4-AC45-4AA3-BEC6-12B9F563A9B1}" type="sibTrans" cxnId="{8853D143-E5AE-45EE-81D4-1176FCFB6F77}">
      <dgm:prSet/>
      <dgm:spPr/>
      <dgm:t>
        <a:bodyPr/>
        <a:lstStyle/>
        <a:p>
          <a:endParaRPr lang="en-US"/>
        </a:p>
      </dgm:t>
    </dgm:pt>
    <dgm:pt modelId="{67722182-A35A-41E8-88C6-055E824B54D2}">
      <dgm:prSet phldrT="[Text]"/>
      <dgm:spPr/>
      <dgm:t>
        <a:bodyPr/>
        <a:lstStyle/>
        <a:p>
          <a:r>
            <a:rPr lang="en-US" dirty="0"/>
            <a:t>Project Kickoff Meeting to review scope, goals, objectives and work plan.</a:t>
          </a:r>
        </a:p>
      </dgm:t>
    </dgm:pt>
    <dgm:pt modelId="{56544C79-AD9A-4134-87C0-5108234E8E07}" type="parTrans" cxnId="{AFD04915-4BBF-4404-B054-C73470DB8407}">
      <dgm:prSet/>
      <dgm:spPr/>
      <dgm:t>
        <a:bodyPr/>
        <a:lstStyle/>
        <a:p>
          <a:endParaRPr lang="en-US"/>
        </a:p>
      </dgm:t>
    </dgm:pt>
    <dgm:pt modelId="{7D8E913B-975C-4053-8931-D2B57373E6D2}" type="sibTrans" cxnId="{AFD04915-4BBF-4404-B054-C73470DB8407}">
      <dgm:prSet/>
      <dgm:spPr/>
      <dgm:t>
        <a:bodyPr/>
        <a:lstStyle/>
        <a:p>
          <a:endParaRPr lang="en-US"/>
        </a:p>
      </dgm:t>
    </dgm:pt>
    <dgm:pt modelId="{3EC9FF84-743C-4661-8D63-41E93EDEE43C}">
      <dgm:prSet phldrT="[Text]"/>
      <dgm:spPr/>
      <dgm:t>
        <a:bodyPr/>
        <a:lstStyle/>
        <a:p>
          <a:r>
            <a:rPr lang="en-US" dirty="0"/>
            <a:t>Assessment and discussion of corridor data needs.</a:t>
          </a:r>
        </a:p>
      </dgm:t>
    </dgm:pt>
    <dgm:pt modelId="{B1F2568C-2403-4401-8EFD-E1013D095266}" type="parTrans" cxnId="{C0BAD6C3-16F5-4E74-955B-07D0E636672C}">
      <dgm:prSet/>
      <dgm:spPr/>
      <dgm:t>
        <a:bodyPr/>
        <a:lstStyle/>
        <a:p>
          <a:endParaRPr lang="en-US"/>
        </a:p>
      </dgm:t>
    </dgm:pt>
    <dgm:pt modelId="{81015DB7-80A6-4905-812F-B8BCEDF4A5DB}" type="sibTrans" cxnId="{C0BAD6C3-16F5-4E74-955B-07D0E636672C}">
      <dgm:prSet/>
      <dgm:spPr/>
      <dgm:t>
        <a:bodyPr/>
        <a:lstStyle/>
        <a:p>
          <a:endParaRPr lang="en-US"/>
        </a:p>
      </dgm:t>
    </dgm:pt>
    <dgm:pt modelId="{FE9A3517-809A-40C1-9AE7-56DC1CE21CFD}">
      <dgm:prSet phldrT="[Text]"/>
      <dgm:spPr/>
      <dgm:t>
        <a:bodyPr/>
        <a:lstStyle/>
        <a:p>
          <a:r>
            <a:rPr lang="en-US" dirty="0"/>
            <a:t>Identify roles and evaluate additional tasks.</a:t>
          </a:r>
        </a:p>
      </dgm:t>
    </dgm:pt>
    <dgm:pt modelId="{0FD10164-A514-4173-B16C-39A1473F1D1F}" type="parTrans" cxnId="{A07CAEFE-BEAF-4DDF-84BE-27D9ED254213}">
      <dgm:prSet/>
      <dgm:spPr/>
      <dgm:t>
        <a:bodyPr/>
        <a:lstStyle/>
        <a:p>
          <a:endParaRPr lang="en-US"/>
        </a:p>
      </dgm:t>
    </dgm:pt>
    <dgm:pt modelId="{2C864B57-F05E-425F-8BD7-C16B86797250}" type="sibTrans" cxnId="{A07CAEFE-BEAF-4DDF-84BE-27D9ED254213}">
      <dgm:prSet/>
      <dgm:spPr/>
      <dgm:t>
        <a:bodyPr/>
        <a:lstStyle/>
        <a:p>
          <a:endParaRPr lang="en-US"/>
        </a:p>
      </dgm:t>
    </dgm:pt>
    <dgm:pt modelId="{CD3A8754-0B0F-4949-91F5-DC8AE3A8215B}" type="pres">
      <dgm:prSet presAssocID="{75EF9C9C-8A14-439F-90DD-5AA8B7CF1DFA}" presName="vert0" presStyleCnt="0">
        <dgm:presLayoutVars>
          <dgm:dir/>
          <dgm:animOne val="branch"/>
          <dgm:animLvl val="lvl"/>
        </dgm:presLayoutVars>
      </dgm:prSet>
      <dgm:spPr/>
    </dgm:pt>
    <dgm:pt modelId="{D1237443-F2B5-4409-A55C-C7710AE3E542}" type="pres">
      <dgm:prSet presAssocID="{188B1CAF-158D-488A-97D7-CCB1ADC94E41}" presName="thickLine" presStyleLbl="alignNode1" presStyleIdx="0" presStyleCnt="1" custLinFactNeighborX="-1197" custLinFactNeighborY="-3571"/>
      <dgm:spPr/>
    </dgm:pt>
    <dgm:pt modelId="{C2065160-EDB4-4BC0-BCAE-B0F1424EBD7D}" type="pres">
      <dgm:prSet presAssocID="{188B1CAF-158D-488A-97D7-CCB1ADC94E41}" presName="horz1" presStyleCnt="0"/>
      <dgm:spPr/>
    </dgm:pt>
    <dgm:pt modelId="{03012EE4-E8AA-4A6A-85E1-F359EA9BB8B6}" type="pres">
      <dgm:prSet presAssocID="{188B1CAF-158D-488A-97D7-CCB1ADC94E41}" presName="tx1" presStyleLbl="revTx" presStyleIdx="0" presStyleCnt="4"/>
      <dgm:spPr/>
    </dgm:pt>
    <dgm:pt modelId="{5A9D6C07-46CA-476D-97BA-7005B167E341}" type="pres">
      <dgm:prSet presAssocID="{188B1CAF-158D-488A-97D7-CCB1ADC94E41}" presName="vert1" presStyleCnt="0"/>
      <dgm:spPr/>
    </dgm:pt>
    <dgm:pt modelId="{88549BE6-88E7-4CD1-8D5E-FF9EC0147A80}" type="pres">
      <dgm:prSet presAssocID="{67722182-A35A-41E8-88C6-055E824B54D2}" presName="vertSpace2a" presStyleCnt="0"/>
      <dgm:spPr/>
    </dgm:pt>
    <dgm:pt modelId="{CD7AD112-4323-41AF-93E9-C6FC8F17D09C}" type="pres">
      <dgm:prSet presAssocID="{67722182-A35A-41E8-88C6-055E824B54D2}" presName="horz2" presStyleCnt="0"/>
      <dgm:spPr/>
    </dgm:pt>
    <dgm:pt modelId="{2BE02C60-8267-4900-8DB4-BB5ECFA29DDF}" type="pres">
      <dgm:prSet presAssocID="{67722182-A35A-41E8-88C6-055E824B54D2}" presName="horzSpace2" presStyleCnt="0"/>
      <dgm:spPr/>
    </dgm:pt>
    <dgm:pt modelId="{DD4BE733-F24A-4053-8D7B-3AE434DD0A27}" type="pres">
      <dgm:prSet presAssocID="{67722182-A35A-41E8-88C6-055E824B54D2}" presName="tx2" presStyleLbl="revTx" presStyleIdx="1" presStyleCnt="4"/>
      <dgm:spPr/>
    </dgm:pt>
    <dgm:pt modelId="{9BB3F9F1-613D-4CBC-9726-A38247B9DC5B}" type="pres">
      <dgm:prSet presAssocID="{67722182-A35A-41E8-88C6-055E824B54D2}" presName="vert2" presStyleCnt="0"/>
      <dgm:spPr/>
    </dgm:pt>
    <dgm:pt modelId="{6EA1695C-5952-48B7-A145-B18C826A6665}" type="pres">
      <dgm:prSet presAssocID="{67722182-A35A-41E8-88C6-055E824B54D2}" presName="thinLine2b" presStyleLbl="callout" presStyleIdx="0" presStyleCnt="3"/>
      <dgm:spPr/>
    </dgm:pt>
    <dgm:pt modelId="{21017E98-52D7-4B8D-B594-DF377911C1B4}" type="pres">
      <dgm:prSet presAssocID="{67722182-A35A-41E8-88C6-055E824B54D2}" presName="vertSpace2b" presStyleCnt="0"/>
      <dgm:spPr/>
    </dgm:pt>
    <dgm:pt modelId="{FAD6AD7B-AE56-4B9D-92A8-C54BA8EE7077}" type="pres">
      <dgm:prSet presAssocID="{FE9A3517-809A-40C1-9AE7-56DC1CE21CFD}" presName="horz2" presStyleCnt="0"/>
      <dgm:spPr/>
    </dgm:pt>
    <dgm:pt modelId="{517CEDDA-6E12-4BFF-AAF2-D734D595AD49}" type="pres">
      <dgm:prSet presAssocID="{FE9A3517-809A-40C1-9AE7-56DC1CE21CFD}" presName="horzSpace2" presStyleCnt="0"/>
      <dgm:spPr/>
    </dgm:pt>
    <dgm:pt modelId="{F5892033-46C0-48D6-9A7C-C1EFEEC52801}" type="pres">
      <dgm:prSet presAssocID="{FE9A3517-809A-40C1-9AE7-56DC1CE21CFD}" presName="tx2" presStyleLbl="revTx" presStyleIdx="2" presStyleCnt="4"/>
      <dgm:spPr/>
    </dgm:pt>
    <dgm:pt modelId="{FAF0048C-1ED1-4866-A5B7-B16F8131F961}" type="pres">
      <dgm:prSet presAssocID="{FE9A3517-809A-40C1-9AE7-56DC1CE21CFD}" presName="vert2" presStyleCnt="0"/>
      <dgm:spPr/>
    </dgm:pt>
    <dgm:pt modelId="{73767A44-43F7-4374-920B-6ADF73515170}" type="pres">
      <dgm:prSet presAssocID="{FE9A3517-809A-40C1-9AE7-56DC1CE21CFD}" presName="thinLine2b" presStyleLbl="callout" presStyleIdx="1" presStyleCnt="3"/>
      <dgm:spPr/>
    </dgm:pt>
    <dgm:pt modelId="{06740EDB-37BC-4698-ACC3-353419F12E6F}" type="pres">
      <dgm:prSet presAssocID="{FE9A3517-809A-40C1-9AE7-56DC1CE21CFD}" presName="vertSpace2b" presStyleCnt="0"/>
      <dgm:spPr/>
    </dgm:pt>
    <dgm:pt modelId="{8EC04288-913A-4EA3-821A-9CD96FF68EDC}" type="pres">
      <dgm:prSet presAssocID="{3EC9FF84-743C-4661-8D63-41E93EDEE43C}" presName="horz2" presStyleCnt="0"/>
      <dgm:spPr/>
    </dgm:pt>
    <dgm:pt modelId="{29A57B5B-CAD3-46B0-8C86-B47D48325804}" type="pres">
      <dgm:prSet presAssocID="{3EC9FF84-743C-4661-8D63-41E93EDEE43C}" presName="horzSpace2" presStyleCnt="0"/>
      <dgm:spPr/>
    </dgm:pt>
    <dgm:pt modelId="{213BC6C2-658E-4736-941D-BC3E9B2B2E97}" type="pres">
      <dgm:prSet presAssocID="{3EC9FF84-743C-4661-8D63-41E93EDEE43C}" presName="tx2" presStyleLbl="revTx" presStyleIdx="3" presStyleCnt="4"/>
      <dgm:spPr/>
    </dgm:pt>
    <dgm:pt modelId="{7271E4D2-19DB-4874-9B78-DC36E4BCB157}" type="pres">
      <dgm:prSet presAssocID="{3EC9FF84-743C-4661-8D63-41E93EDEE43C}" presName="vert2" presStyleCnt="0"/>
      <dgm:spPr/>
    </dgm:pt>
    <dgm:pt modelId="{C7A56A3F-D20E-45FB-9A38-611AE6F7AC31}" type="pres">
      <dgm:prSet presAssocID="{3EC9FF84-743C-4661-8D63-41E93EDEE43C}" presName="thinLine2b" presStyleLbl="callout" presStyleIdx="2" presStyleCnt="3"/>
      <dgm:spPr/>
    </dgm:pt>
    <dgm:pt modelId="{CA0568F7-DB7E-42BE-B0BC-A727011B1BC0}" type="pres">
      <dgm:prSet presAssocID="{3EC9FF84-743C-4661-8D63-41E93EDEE43C}" presName="vertSpace2b" presStyleCnt="0"/>
      <dgm:spPr/>
    </dgm:pt>
  </dgm:ptLst>
  <dgm:cxnLst>
    <dgm:cxn modelId="{AFD04915-4BBF-4404-B054-C73470DB8407}" srcId="{188B1CAF-158D-488A-97D7-CCB1ADC94E41}" destId="{67722182-A35A-41E8-88C6-055E824B54D2}" srcOrd="0" destOrd="0" parTransId="{56544C79-AD9A-4134-87C0-5108234E8E07}" sibTransId="{7D8E913B-975C-4053-8931-D2B57373E6D2}"/>
    <dgm:cxn modelId="{581E9915-B36B-4E58-BA24-2CFFBD4AC21A}" type="presOf" srcId="{FE9A3517-809A-40C1-9AE7-56DC1CE21CFD}" destId="{F5892033-46C0-48D6-9A7C-C1EFEEC52801}" srcOrd="0" destOrd="0" presId="urn:microsoft.com/office/officeart/2008/layout/LinedList"/>
    <dgm:cxn modelId="{A6D05440-FF53-4026-BBB9-4861E32C6AEB}" type="presOf" srcId="{3EC9FF84-743C-4661-8D63-41E93EDEE43C}" destId="{213BC6C2-658E-4736-941D-BC3E9B2B2E97}" srcOrd="0" destOrd="0" presId="urn:microsoft.com/office/officeart/2008/layout/LinedList"/>
    <dgm:cxn modelId="{8853D143-E5AE-45EE-81D4-1176FCFB6F77}" srcId="{75EF9C9C-8A14-439F-90DD-5AA8B7CF1DFA}" destId="{188B1CAF-158D-488A-97D7-CCB1ADC94E41}" srcOrd="0" destOrd="0" parTransId="{7FFAC964-02C9-484A-AB1E-1DB7DD7DD33B}" sibTransId="{7B7992F4-AC45-4AA3-BEC6-12B9F563A9B1}"/>
    <dgm:cxn modelId="{B3A14B72-99F9-49E8-8DDB-82C782E5BB5A}" type="presOf" srcId="{67722182-A35A-41E8-88C6-055E824B54D2}" destId="{DD4BE733-F24A-4053-8D7B-3AE434DD0A27}" srcOrd="0" destOrd="0" presId="urn:microsoft.com/office/officeart/2008/layout/LinedList"/>
    <dgm:cxn modelId="{DAF89098-2838-4E63-8B65-A0F226E4E861}" type="presOf" srcId="{75EF9C9C-8A14-439F-90DD-5AA8B7CF1DFA}" destId="{CD3A8754-0B0F-4949-91F5-DC8AE3A8215B}" srcOrd="0" destOrd="0" presId="urn:microsoft.com/office/officeart/2008/layout/LinedList"/>
    <dgm:cxn modelId="{C0BAD6C3-16F5-4E74-955B-07D0E636672C}" srcId="{188B1CAF-158D-488A-97D7-CCB1ADC94E41}" destId="{3EC9FF84-743C-4661-8D63-41E93EDEE43C}" srcOrd="2" destOrd="0" parTransId="{B1F2568C-2403-4401-8EFD-E1013D095266}" sibTransId="{81015DB7-80A6-4905-812F-B8BCEDF4A5DB}"/>
    <dgm:cxn modelId="{C5AF6EEF-046B-4FF3-B560-8318740ADE1E}" type="presOf" srcId="{188B1CAF-158D-488A-97D7-CCB1ADC94E41}" destId="{03012EE4-E8AA-4A6A-85E1-F359EA9BB8B6}" srcOrd="0" destOrd="0" presId="urn:microsoft.com/office/officeart/2008/layout/LinedList"/>
    <dgm:cxn modelId="{A07CAEFE-BEAF-4DDF-84BE-27D9ED254213}" srcId="{188B1CAF-158D-488A-97D7-CCB1ADC94E41}" destId="{FE9A3517-809A-40C1-9AE7-56DC1CE21CFD}" srcOrd="1" destOrd="0" parTransId="{0FD10164-A514-4173-B16C-39A1473F1D1F}" sibTransId="{2C864B57-F05E-425F-8BD7-C16B86797250}"/>
    <dgm:cxn modelId="{2BE03501-1EDD-4975-96A2-664781CE4802}" type="presParOf" srcId="{CD3A8754-0B0F-4949-91F5-DC8AE3A8215B}" destId="{D1237443-F2B5-4409-A55C-C7710AE3E542}" srcOrd="0" destOrd="0" presId="urn:microsoft.com/office/officeart/2008/layout/LinedList"/>
    <dgm:cxn modelId="{B4A3CBB5-A97B-4352-988E-16CE0114050C}" type="presParOf" srcId="{CD3A8754-0B0F-4949-91F5-DC8AE3A8215B}" destId="{C2065160-EDB4-4BC0-BCAE-B0F1424EBD7D}" srcOrd="1" destOrd="0" presId="urn:microsoft.com/office/officeart/2008/layout/LinedList"/>
    <dgm:cxn modelId="{22AAB8B0-9CB0-4B12-888F-9F8A64AEA09D}" type="presParOf" srcId="{C2065160-EDB4-4BC0-BCAE-B0F1424EBD7D}" destId="{03012EE4-E8AA-4A6A-85E1-F359EA9BB8B6}" srcOrd="0" destOrd="0" presId="urn:microsoft.com/office/officeart/2008/layout/LinedList"/>
    <dgm:cxn modelId="{43E9FFA9-1A23-465D-B11E-F80E674C0B73}" type="presParOf" srcId="{C2065160-EDB4-4BC0-BCAE-B0F1424EBD7D}" destId="{5A9D6C07-46CA-476D-97BA-7005B167E341}" srcOrd="1" destOrd="0" presId="urn:microsoft.com/office/officeart/2008/layout/LinedList"/>
    <dgm:cxn modelId="{7F553529-DC6D-4ADE-BB5C-8BB3D7535243}" type="presParOf" srcId="{5A9D6C07-46CA-476D-97BA-7005B167E341}" destId="{88549BE6-88E7-4CD1-8D5E-FF9EC0147A80}" srcOrd="0" destOrd="0" presId="urn:microsoft.com/office/officeart/2008/layout/LinedList"/>
    <dgm:cxn modelId="{43E5E97B-610D-4B73-B5FD-98E4B3B6147D}" type="presParOf" srcId="{5A9D6C07-46CA-476D-97BA-7005B167E341}" destId="{CD7AD112-4323-41AF-93E9-C6FC8F17D09C}" srcOrd="1" destOrd="0" presId="urn:microsoft.com/office/officeart/2008/layout/LinedList"/>
    <dgm:cxn modelId="{4018C486-043C-4284-A94B-CE632A5E1014}" type="presParOf" srcId="{CD7AD112-4323-41AF-93E9-C6FC8F17D09C}" destId="{2BE02C60-8267-4900-8DB4-BB5ECFA29DDF}" srcOrd="0" destOrd="0" presId="urn:microsoft.com/office/officeart/2008/layout/LinedList"/>
    <dgm:cxn modelId="{8CAFFCF8-C3DF-44AF-9228-D23397BF56F8}" type="presParOf" srcId="{CD7AD112-4323-41AF-93E9-C6FC8F17D09C}" destId="{DD4BE733-F24A-4053-8D7B-3AE434DD0A27}" srcOrd="1" destOrd="0" presId="urn:microsoft.com/office/officeart/2008/layout/LinedList"/>
    <dgm:cxn modelId="{D333F03C-AADF-410A-927C-E495A8D1A996}" type="presParOf" srcId="{CD7AD112-4323-41AF-93E9-C6FC8F17D09C}" destId="{9BB3F9F1-613D-4CBC-9726-A38247B9DC5B}" srcOrd="2" destOrd="0" presId="urn:microsoft.com/office/officeart/2008/layout/LinedList"/>
    <dgm:cxn modelId="{0251E26A-0820-41A6-8FAD-D993E4ED1A06}" type="presParOf" srcId="{5A9D6C07-46CA-476D-97BA-7005B167E341}" destId="{6EA1695C-5952-48B7-A145-B18C826A6665}" srcOrd="2" destOrd="0" presId="urn:microsoft.com/office/officeart/2008/layout/LinedList"/>
    <dgm:cxn modelId="{D97DB180-9FE6-493C-A6BF-F0D860E13C72}" type="presParOf" srcId="{5A9D6C07-46CA-476D-97BA-7005B167E341}" destId="{21017E98-52D7-4B8D-B594-DF377911C1B4}" srcOrd="3" destOrd="0" presId="urn:microsoft.com/office/officeart/2008/layout/LinedList"/>
    <dgm:cxn modelId="{8F249CB6-689A-4C54-9773-C292DDF86713}" type="presParOf" srcId="{5A9D6C07-46CA-476D-97BA-7005B167E341}" destId="{FAD6AD7B-AE56-4B9D-92A8-C54BA8EE7077}" srcOrd="4" destOrd="0" presId="urn:microsoft.com/office/officeart/2008/layout/LinedList"/>
    <dgm:cxn modelId="{25B3FE63-D3B6-405B-A9FF-87A3018E55F9}" type="presParOf" srcId="{FAD6AD7B-AE56-4B9D-92A8-C54BA8EE7077}" destId="{517CEDDA-6E12-4BFF-AAF2-D734D595AD49}" srcOrd="0" destOrd="0" presId="urn:microsoft.com/office/officeart/2008/layout/LinedList"/>
    <dgm:cxn modelId="{5DDDF8F7-EA01-4A37-9C90-8208E71E3A7E}" type="presParOf" srcId="{FAD6AD7B-AE56-4B9D-92A8-C54BA8EE7077}" destId="{F5892033-46C0-48D6-9A7C-C1EFEEC52801}" srcOrd="1" destOrd="0" presId="urn:microsoft.com/office/officeart/2008/layout/LinedList"/>
    <dgm:cxn modelId="{54BB90B6-C70A-4DFD-968D-6B5F5BF9EA07}" type="presParOf" srcId="{FAD6AD7B-AE56-4B9D-92A8-C54BA8EE7077}" destId="{FAF0048C-1ED1-4866-A5B7-B16F8131F961}" srcOrd="2" destOrd="0" presId="urn:microsoft.com/office/officeart/2008/layout/LinedList"/>
    <dgm:cxn modelId="{C5E4572A-76F7-46FE-B278-6DCE63C0C21C}" type="presParOf" srcId="{5A9D6C07-46CA-476D-97BA-7005B167E341}" destId="{73767A44-43F7-4374-920B-6ADF73515170}" srcOrd="5" destOrd="0" presId="urn:microsoft.com/office/officeart/2008/layout/LinedList"/>
    <dgm:cxn modelId="{D17B432B-BB11-42A3-BDB2-477F5A3450BD}" type="presParOf" srcId="{5A9D6C07-46CA-476D-97BA-7005B167E341}" destId="{06740EDB-37BC-4698-ACC3-353419F12E6F}" srcOrd="6" destOrd="0" presId="urn:microsoft.com/office/officeart/2008/layout/LinedList"/>
    <dgm:cxn modelId="{399F0E2B-70AF-4FBE-ABF5-A5EAF9025244}" type="presParOf" srcId="{5A9D6C07-46CA-476D-97BA-7005B167E341}" destId="{8EC04288-913A-4EA3-821A-9CD96FF68EDC}" srcOrd="7" destOrd="0" presId="urn:microsoft.com/office/officeart/2008/layout/LinedList"/>
    <dgm:cxn modelId="{CAB29C2F-F13B-4E66-9210-821435E1B170}" type="presParOf" srcId="{8EC04288-913A-4EA3-821A-9CD96FF68EDC}" destId="{29A57B5B-CAD3-46B0-8C86-B47D48325804}" srcOrd="0" destOrd="0" presId="urn:microsoft.com/office/officeart/2008/layout/LinedList"/>
    <dgm:cxn modelId="{26F11F50-7FBA-4E97-AD98-4A5C6D654469}" type="presParOf" srcId="{8EC04288-913A-4EA3-821A-9CD96FF68EDC}" destId="{213BC6C2-658E-4736-941D-BC3E9B2B2E97}" srcOrd="1" destOrd="0" presId="urn:microsoft.com/office/officeart/2008/layout/LinedList"/>
    <dgm:cxn modelId="{B5B26374-F276-426D-AE65-5B023AA467B9}" type="presParOf" srcId="{8EC04288-913A-4EA3-821A-9CD96FF68EDC}" destId="{7271E4D2-19DB-4874-9B78-DC36E4BCB157}" srcOrd="2" destOrd="0" presId="urn:microsoft.com/office/officeart/2008/layout/LinedList"/>
    <dgm:cxn modelId="{89A12CE1-C93F-445D-A119-163296212459}" type="presParOf" srcId="{5A9D6C07-46CA-476D-97BA-7005B167E341}" destId="{C7A56A3F-D20E-45FB-9A38-611AE6F7AC31}" srcOrd="8" destOrd="0" presId="urn:microsoft.com/office/officeart/2008/layout/LinedList"/>
    <dgm:cxn modelId="{D8CFBD8F-7530-4AF4-9214-9C619B3CB053}" type="presParOf" srcId="{5A9D6C07-46CA-476D-97BA-7005B167E341}" destId="{CA0568F7-DB7E-42BE-B0BC-A727011B1BC0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2:</a:t>
          </a:r>
        </a:p>
        <a:p>
          <a:r>
            <a:rPr lang="en-US" dirty="0">
              <a:solidFill>
                <a:schemeClr val="bg1"/>
              </a:solidFill>
            </a:rPr>
            <a:t>Baseline Assessment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Evaluate current alternative fuel infrastructure within the corridor.  Identify key gaps where additional infrastructure is needed to support “Ready” designation.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C4BABC1E-F279-4AB4-BC21-73B8D92CF1ED}">
      <dgm:prSet/>
      <dgm:spPr/>
      <dgm:t>
        <a:bodyPr/>
        <a:lstStyle/>
        <a:p>
          <a:r>
            <a:rPr lang="en-US" dirty="0"/>
            <a:t>Assess current travel characteristics including origins and destinations of both autos and trucks using the corridors.</a:t>
          </a:r>
        </a:p>
      </dgm:t>
    </dgm:pt>
    <dgm:pt modelId="{7021A89B-D01A-4DFD-A432-088FB0B32A7D}" type="parTrans" cxnId="{140A9B1B-4226-4133-A4EC-0CA1A1460FE8}">
      <dgm:prSet/>
      <dgm:spPr/>
      <dgm:t>
        <a:bodyPr/>
        <a:lstStyle/>
        <a:p>
          <a:endParaRPr lang="en-US"/>
        </a:p>
      </dgm:t>
    </dgm:pt>
    <dgm:pt modelId="{FCB6EB25-EBF5-4106-85CD-9709B75C1AF8}" type="sibTrans" cxnId="{140A9B1B-4226-4133-A4EC-0CA1A1460FE8}">
      <dgm:prSet/>
      <dgm:spPr/>
      <dgm:t>
        <a:bodyPr/>
        <a:lstStyle/>
        <a:p>
          <a:endParaRPr lang="en-US"/>
        </a:p>
      </dgm:t>
    </dgm:pt>
    <dgm:pt modelId="{73A6AD1A-CAC5-4701-87D1-A3F67DC458EF}">
      <dgm:prSet/>
      <dgm:spPr/>
      <dgm:t>
        <a:bodyPr/>
        <a:lstStyle/>
        <a:p>
          <a:r>
            <a:rPr lang="en-US" dirty="0"/>
            <a:t>Evaluate alternative refueling development potential along the corridor. Assess potential future corridor development and traffic increases using information from travel models, MPO land use forecasts, and property data.</a:t>
          </a:r>
        </a:p>
      </dgm:t>
    </dgm:pt>
    <dgm:pt modelId="{C6ACE327-0A4B-41BE-BA4A-E93A443B0BB5}" type="parTrans" cxnId="{92E2CECE-FC1C-498B-BD80-509FD5083F3A}">
      <dgm:prSet/>
      <dgm:spPr/>
      <dgm:t>
        <a:bodyPr/>
        <a:lstStyle/>
        <a:p>
          <a:endParaRPr lang="en-US"/>
        </a:p>
      </dgm:t>
    </dgm:pt>
    <dgm:pt modelId="{E114DD6A-22DD-4D35-9475-43EDF6AFFE3D}" type="sibTrans" cxnId="{92E2CECE-FC1C-498B-BD80-509FD5083F3A}">
      <dgm:prSet/>
      <dgm:spPr/>
      <dgm:t>
        <a:bodyPr/>
        <a:lstStyle/>
        <a:p>
          <a:endParaRPr lang="en-US"/>
        </a:p>
      </dgm:t>
    </dgm:pt>
    <dgm:pt modelId="{B4FF1AAA-CCE2-43BF-A99C-E2D4B232BA53}">
      <dgm:prSet/>
      <dgm:spPr/>
      <dgm:t>
        <a:bodyPr/>
        <a:lstStyle/>
        <a:p>
          <a:r>
            <a:rPr lang="en-US" dirty="0"/>
            <a:t>Coordinate with utilities to ensure that sufficient infrastructure is available to support alternative fuel infrastructure within the corridor.</a:t>
          </a:r>
        </a:p>
      </dgm:t>
    </dgm:pt>
    <dgm:pt modelId="{59724D4A-22F5-4A48-8A5C-461D9C0F7621}" type="parTrans" cxnId="{9540A63B-6BE6-4372-B308-A310DA850564}">
      <dgm:prSet/>
      <dgm:spPr/>
      <dgm:t>
        <a:bodyPr/>
        <a:lstStyle/>
        <a:p>
          <a:endParaRPr lang="en-US"/>
        </a:p>
      </dgm:t>
    </dgm:pt>
    <dgm:pt modelId="{3400DE49-8A20-4998-B143-E197CE63D405}" type="sibTrans" cxnId="{9540A63B-6BE6-4372-B308-A310DA850564}">
      <dgm:prSet/>
      <dgm:spPr/>
      <dgm:t>
        <a:bodyPr/>
        <a:lstStyle/>
        <a:p>
          <a:endParaRPr lang="en-US"/>
        </a:p>
      </dgm:t>
    </dgm:pt>
    <dgm:pt modelId="{E3BBD5A5-969D-4406-BB7D-C61713331CDC}">
      <dgm:prSet/>
      <dgm:spPr/>
      <dgm:t>
        <a:bodyPr/>
        <a:lstStyle/>
        <a:p>
          <a:r>
            <a:rPr lang="en-US" dirty="0"/>
            <a:t>Coordinate and review alternative fuel infrastructure applications received through the PaDEP Alternative Fuel Incentive Grant (AFIG) and Driving PA Forward programs.</a:t>
          </a:r>
        </a:p>
      </dgm:t>
    </dgm:pt>
    <dgm:pt modelId="{9BBB6F73-FA0C-458A-BAE5-44DF704D87B1}" type="parTrans" cxnId="{2D6CA654-6658-4F1E-89CA-D9B2FE053BF8}">
      <dgm:prSet/>
      <dgm:spPr/>
      <dgm:t>
        <a:bodyPr/>
        <a:lstStyle/>
        <a:p>
          <a:endParaRPr lang="en-US"/>
        </a:p>
      </dgm:t>
    </dgm:pt>
    <dgm:pt modelId="{D454F387-5FD9-4631-A812-91C83C116BDB}" type="sibTrans" cxnId="{2D6CA654-6658-4F1E-89CA-D9B2FE053BF8}">
      <dgm:prSet/>
      <dgm:spPr/>
      <dgm:t>
        <a:bodyPr/>
        <a:lstStyle/>
        <a:p>
          <a:endParaRPr lang="en-US"/>
        </a:p>
      </dgm:t>
    </dgm:pt>
    <dgm:pt modelId="{9B7A9ED0-291A-44B3-A183-C148B7D6803C}">
      <dgm:prSet/>
      <dgm:spPr/>
      <dgm:t>
        <a:bodyPr/>
        <a:lstStyle/>
        <a:p>
          <a:r>
            <a:rPr lang="en-US" dirty="0"/>
            <a:t>Evaluate and assess current signing and policies related to alternative fuel infrastructure locations.</a:t>
          </a:r>
        </a:p>
      </dgm:t>
    </dgm:pt>
    <dgm:pt modelId="{21A5AF71-77A7-4820-8908-A06A0F37DCD6}" type="parTrans" cxnId="{80F6061B-7463-4B49-850F-D5066AFF18D0}">
      <dgm:prSet/>
      <dgm:spPr/>
      <dgm:t>
        <a:bodyPr/>
        <a:lstStyle/>
        <a:p>
          <a:endParaRPr lang="en-US"/>
        </a:p>
      </dgm:t>
    </dgm:pt>
    <dgm:pt modelId="{4395AF73-FC69-4C76-99DA-5E67C79512A5}" type="sibTrans" cxnId="{80F6061B-7463-4B49-850F-D5066AFF18D0}">
      <dgm:prSet/>
      <dgm:spPr/>
      <dgm:t>
        <a:bodyPr/>
        <a:lstStyle/>
        <a:p>
          <a:endParaRPr lang="en-US"/>
        </a:p>
      </dgm:t>
    </dgm:pt>
    <dgm:pt modelId="{EB93A839-C0EA-46E3-B756-5652FD45780E}">
      <dgm:prSet/>
      <dgm:spPr/>
      <dgm:t>
        <a:bodyPr/>
        <a:lstStyle/>
        <a:p>
          <a:r>
            <a:rPr lang="en-US" dirty="0"/>
            <a:t>Summarize and review PaDEP grant opportunities and information in the recent Pennsylvania Electric Vehicle Roadmap.</a:t>
          </a:r>
        </a:p>
      </dgm:t>
    </dgm:pt>
    <dgm:pt modelId="{AB4991DA-B38C-4AC4-996E-75FFF9C7CD45}" type="parTrans" cxnId="{5E4CB65B-6551-4FC5-9A9F-39C2915BCFED}">
      <dgm:prSet/>
      <dgm:spPr/>
      <dgm:t>
        <a:bodyPr/>
        <a:lstStyle/>
        <a:p>
          <a:endParaRPr lang="en-US"/>
        </a:p>
      </dgm:t>
    </dgm:pt>
    <dgm:pt modelId="{C2D1EB9D-D41D-4A2E-A8C0-9D53E3C33FD8}" type="sibTrans" cxnId="{5E4CB65B-6551-4FC5-9A9F-39C2915BCFED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8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8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7"/>
      <dgm:spPr/>
    </dgm:pt>
    <dgm:pt modelId="{449BBF82-1E50-4409-81AD-40BF25C83022}" type="pres">
      <dgm:prSet presAssocID="{949F58EF-54CA-4C0D-B1EE-8E4C575068FA}" presName="vertSpace2b" presStyleCnt="0"/>
      <dgm:spPr/>
    </dgm:pt>
    <dgm:pt modelId="{62050CFC-70D5-4C8B-B090-AE75EDD70A66}" type="pres">
      <dgm:prSet presAssocID="{C4BABC1E-F279-4AB4-BC21-73B8D92CF1ED}" presName="horz2" presStyleCnt="0"/>
      <dgm:spPr/>
    </dgm:pt>
    <dgm:pt modelId="{574A6BBC-E7B7-4EFF-AADB-F9C60D5D0FAF}" type="pres">
      <dgm:prSet presAssocID="{C4BABC1E-F279-4AB4-BC21-73B8D92CF1ED}" presName="horzSpace2" presStyleCnt="0"/>
      <dgm:spPr/>
    </dgm:pt>
    <dgm:pt modelId="{C3C4B7DD-0B5C-42A1-95DF-B4D59FC01751}" type="pres">
      <dgm:prSet presAssocID="{C4BABC1E-F279-4AB4-BC21-73B8D92CF1ED}" presName="tx2" presStyleLbl="revTx" presStyleIdx="2" presStyleCnt="8"/>
      <dgm:spPr/>
    </dgm:pt>
    <dgm:pt modelId="{85AABE8D-25B7-40E4-9360-04715A474AE6}" type="pres">
      <dgm:prSet presAssocID="{C4BABC1E-F279-4AB4-BC21-73B8D92CF1ED}" presName="vert2" presStyleCnt="0"/>
      <dgm:spPr/>
    </dgm:pt>
    <dgm:pt modelId="{E35316D0-0EA5-4BA3-B9F0-07A5D49D245D}" type="pres">
      <dgm:prSet presAssocID="{C4BABC1E-F279-4AB4-BC21-73B8D92CF1ED}" presName="thinLine2b" presStyleLbl="callout" presStyleIdx="1" presStyleCnt="7"/>
      <dgm:spPr/>
    </dgm:pt>
    <dgm:pt modelId="{0A2D49BB-532A-4566-AFCE-B41C5CB3A37D}" type="pres">
      <dgm:prSet presAssocID="{C4BABC1E-F279-4AB4-BC21-73B8D92CF1ED}" presName="vertSpace2b" presStyleCnt="0"/>
      <dgm:spPr/>
    </dgm:pt>
    <dgm:pt modelId="{8C8888A5-92B8-4DFC-96D8-76FFFAF3CD03}" type="pres">
      <dgm:prSet presAssocID="{73A6AD1A-CAC5-4701-87D1-A3F67DC458EF}" presName="horz2" presStyleCnt="0"/>
      <dgm:spPr/>
    </dgm:pt>
    <dgm:pt modelId="{E886ED7F-27E5-47E5-B248-9255723E29EB}" type="pres">
      <dgm:prSet presAssocID="{73A6AD1A-CAC5-4701-87D1-A3F67DC458EF}" presName="horzSpace2" presStyleCnt="0"/>
      <dgm:spPr/>
    </dgm:pt>
    <dgm:pt modelId="{4C1394F1-601A-45CF-8E10-0BC46BF4AADC}" type="pres">
      <dgm:prSet presAssocID="{73A6AD1A-CAC5-4701-87D1-A3F67DC458EF}" presName="tx2" presStyleLbl="revTx" presStyleIdx="3" presStyleCnt="8"/>
      <dgm:spPr/>
    </dgm:pt>
    <dgm:pt modelId="{9FD7E842-2D46-4B69-9194-CC1D1C0B3350}" type="pres">
      <dgm:prSet presAssocID="{73A6AD1A-CAC5-4701-87D1-A3F67DC458EF}" presName="vert2" presStyleCnt="0"/>
      <dgm:spPr/>
    </dgm:pt>
    <dgm:pt modelId="{DFA3A494-3738-4E89-ABB5-1DCBA83054A1}" type="pres">
      <dgm:prSet presAssocID="{73A6AD1A-CAC5-4701-87D1-A3F67DC458EF}" presName="thinLine2b" presStyleLbl="callout" presStyleIdx="2" presStyleCnt="7"/>
      <dgm:spPr/>
    </dgm:pt>
    <dgm:pt modelId="{750F4335-8D2A-431F-B9C1-498356183D49}" type="pres">
      <dgm:prSet presAssocID="{73A6AD1A-CAC5-4701-87D1-A3F67DC458EF}" presName="vertSpace2b" presStyleCnt="0"/>
      <dgm:spPr/>
    </dgm:pt>
    <dgm:pt modelId="{4E00DB1C-6022-4A09-9AE0-30E7279C8AA1}" type="pres">
      <dgm:prSet presAssocID="{B4FF1AAA-CCE2-43BF-A99C-E2D4B232BA53}" presName="horz2" presStyleCnt="0"/>
      <dgm:spPr/>
    </dgm:pt>
    <dgm:pt modelId="{20E52F3C-6D2E-4DB6-AD85-7F8CD374DFF3}" type="pres">
      <dgm:prSet presAssocID="{B4FF1AAA-CCE2-43BF-A99C-E2D4B232BA53}" presName="horzSpace2" presStyleCnt="0"/>
      <dgm:spPr/>
    </dgm:pt>
    <dgm:pt modelId="{A3CB30CD-5295-4AC9-A7CE-F8D8C3182BBE}" type="pres">
      <dgm:prSet presAssocID="{B4FF1AAA-CCE2-43BF-A99C-E2D4B232BA53}" presName="tx2" presStyleLbl="revTx" presStyleIdx="4" presStyleCnt="8"/>
      <dgm:spPr/>
    </dgm:pt>
    <dgm:pt modelId="{0847FEE2-D5ED-4021-983A-673230FEE999}" type="pres">
      <dgm:prSet presAssocID="{B4FF1AAA-CCE2-43BF-A99C-E2D4B232BA53}" presName="vert2" presStyleCnt="0"/>
      <dgm:spPr/>
    </dgm:pt>
    <dgm:pt modelId="{CAF85B78-D4A1-43A8-BE77-10566A881049}" type="pres">
      <dgm:prSet presAssocID="{B4FF1AAA-CCE2-43BF-A99C-E2D4B232BA53}" presName="thinLine2b" presStyleLbl="callout" presStyleIdx="3" presStyleCnt="7"/>
      <dgm:spPr/>
    </dgm:pt>
    <dgm:pt modelId="{3950AEBE-BE59-4C33-9902-D6BD13411B4F}" type="pres">
      <dgm:prSet presAssocID="{B4FF1AAA-CCE2-43BF-A99C-E2D4B232BA53}" presName="vertSpace2b" presStyleCnt="0"/>
      <dgm:spPr/>
    </dgm:pt>
    <dgm:pt modelId="{57C7E804-5268-4782-910C-171E9D5BD2D4}" type="pres">
      <dgm:prSet presAssocID="{E3BBD5A5-969D-4406-BB7D-C61713331CDC}" presName="horz2" presStyleCnt="0"/>
      <dgm:spPr/>
    </dgm:pt>
    <dgm:pt modelId="{663A0882-3DFC-4F91-88A0-943AC568E732}" type="pres">
      <dgm:prSet presAssocID="{E3BBD5A5-969D-4406-BB7D-C61713331CDC}" presName="horzSpace2" presStyleCnt="0"/>
      <dgm:spPr/>
    </dgm:pt>
    <dgm:pt modelId="{6DA95696-7669-4DEB-AE42-475FCC595F8E}" type="pres">
      <dgm:prSet presAssocID="{E3BBD5A5-969D-4406-BB7D-C61713331CDC}" presName="tx2" presStyleLbl="revTx" presStyleIdx="5" presStyleCnt="8"/>
      <dgm:spPr/>
    </dgm:pt>
    <dgm:pt modelId="{0D773053-D295-466B-A20A-978609BD50BE}" type="pres">
      <dgm:prSet presAssocID="{E3BBD5A5-969D-4406-BB7D-C61713331CDC}" presName="vert2" presStyleCnt="0"/>
      <dgm:spPr/>
    </dgm:pt>
    <dgm:pt modelId="{B93AC3AA-E543-4B08-9834-96B07BCA92B5}" type="pres">
      <dgm:prSet presAssocID="{E3BBD5A5-969D-4406-BB7D-C61713331CDC}" presName="thinLine2b" presStyleLbl="callout" presStyleIdx="4" presStyleCnt="7"/>
      <dgm:spPr/>
    </dgm:pt>
    <dgm:pt modelId="{9E6CDA18-1C2E-4A7A-BC71-99CEA820C79E}" type="pres">
      <dgm:prSet presAssocID="{E3BBD5A5-969D-4406-BB7D-C61713331CDC}" presName="vertSpace2b" presStyleCnt="0"/>
      <dgm:spPr/>
    </dgm:pt>
    <dgm:pt modelId="{DA2CE6E4-0ADC-40CD-9D40-39E7E05E32D1}" type="pres">
      <dgm:prSet presAssocID="{9B7A9ED0-291A-44B3-A183-C148B7D6803C}" presName="horz2" presStyleCnt="0"/>
      <dgm:spPr/>
    </dgm:pt>
    <dgm:pt modelId="{CDF1A78E-BE17-4E93-A500-30430D14A058}" type="pres">
      <dgm:prSet presAssocID="{9B7A9ED0-291A-44B3-A183-C148B7D6803C}" presName="horzSpace2" presStyleCnt="0"/>
      <dgm:spPr/>
    </dgm:pt>
    <dgm:pt modelId="{CF38F5D4-93DB-4CE1-8663-70C2DC5D92B8}" type="pres">
      <dgm:prSet presAssocID="{9B7A9ED0-291A-44B3-A183-C148B7D6803C}" presName="tx2" presStyleLbl="revTx" presStyleIdx="6" presStyleCnt="8"/>
      <dgm:spPr/>
    </dgm:pt>
    <dgm:pt modelId="{0779AAF7-17FA-4363-903D-55606F848323}" type="pres">
      <dgm:prSet presAssocID="{9B7A9ED0-291A-44B3-A183-C148B7D6803C}" presName="vert2" presStyleCnt="0"/>
      <dgm:spPr/>
    </dgm:pt>
    <dgm:pt modelId="{B4306731-E1D3-4249-8523-06F72CDCFDF6}" type="pres">
      <dgm:prSet presAssocID="{9B7A9ED0-291A-44B3-A183-C148B7D6803C}" presName="thinLine2b" presStyleLbl="callout" presStyleIdx="5" presStyleCnt="7"/>
      <dgm:spPr/>
    </dgm:pt>
    <dgm:pt modelId="{347C2718-6BDD-4AE2-BEFD-55CC5EBD0C72}" type="pres">
      <dgm:prSet presAssocID="{9B7A9ED0-291A-44B3-A183-C148B7D6803C}" presName="vertSpace2b" presStyleCnt="0"/>
      <dgm:spPr/>
    </dgm:pt>
    <dgm:pt modelId="{2BB30BFB-C44D-470E-8848-63D1213C6291}" type="pres">
      <dgm:prSet presAssocID="{EB93A839-C0EA-46E3-B756-5652FD45780E}" presName="horz2" presStyleCnt="0"/>
      <dgm:spPr/>
    </dgm:pt>
    <dgm:pt modelId="{3A545CF9-4B40-41AB-8D7B-227578F9BCFC}" type="pres">
      <dgm:prSet presAssocID="{EB93A839-C0EA-46E3-B756-5652FD45780E}" presName="horzSpace2" presStyleCnt="0"/>
      <dgm:spPr/>
    </dgm:pt>
    <dgm:pt modelId="{57FA6555-8505-48BD-B130-F989DFFA583D}" type="pres">
      <dgm:prSet presAssocID="{EB93A839-C0EA-46E3-B756-5652FD45780E}" presName="tx2" presStyleLbl="revTx" presStyleIdx="7" presStyleCnt="8"/>
      <dgm:spPr/>
    </dgm:pt>
    <dgm:pt modelId="{678DC536-5FFD-48D4-BAA0-75F44504FA90}" type="pres">
      <dgm:prSet presAssocID="{EB93A839-C0EA-46E3-B756-5652FD45780E}" presName="vert2" presStyleCnt="0"/>
      <dgm:spPr/>
    </dgm:pt>
    <dgm:pt modelId="{7C2F18EF-B5C4-425B-B5E4-21C1FCCED912}" type="pres">
      <dgm:prSet presAssocID="{EB93A839-C0EA-46E3-B756-5652FD45780E}" presName="thinLine2b" presStyleLbl="callout" presStyleIdx="6" presStyleCnt="7"/>
      <dgm:spPr/>
    </dgm:pt>
    <dgm:pt modelId="{6B16655C-9698-44C8-8B15-6E19A406A7EC}" type="pres">
      <dgm:prSet presAssocID="{EB93A839-C0EA-46E3-B756-5652FD45780E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D92AA415-1AD1-4F8E-846E-3DAF81CBA4DE}" type="presOf" srcId="{C4BABC1E-F279-4AB4-BC21-73B8D92CF1ED}" destId="{C3C4B7DD-0B5C-42A1-95DF-B4D59FC01751}" srcOrd="0" destOrd="0" presId="urn:microsoft.com/office/officeart/2008/layout/LinedList"/>
    <dgm:cxn modelId="{80F6061B-7463-4B49-850F-D5066AFF18D0}" srcId="{DE19DB5C-F689-4310-BBAB-92C40BA83529}" destId="{9B7A9ED0-291A-44B3-A183-C148B7D6803C}" srcOrd="5" destOrd="0" parTransId="{21A5AF71-77A7-4820-8908-A06A0F37DCD6}" sibTransId="{4395AF73-FC69-4C76-99DA-5E67C79512A5}"/>
    <dgm:cxn modelId="{140A9B1B-4226-4133-A4EC-0CA1A1460FE8}" srcId="{DE19DB5C-F689-4310-BBAB-92C40BA83529}" destId="{C4BABC1E-F279-4AB4-BC21-73B8D92CF1ED}" srcOrd="1" destOrd="0" parTransId="{7021A89B-D01A-4DFD-A432-088FB0B32A7D}" sibTransId="{FCB6EB25-EBF5-4106-85CD-9709B75C1AF8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9540A63B-6BE6-4372-B308-A310DA850564}" srcId="{DE19DB5C-F689-4310-BBAB-92C40BA83529}" destId="{B4FF1AAA-CCE2-43BF-A99C-E2D4B232BA53}" srcOrd="3" destOrd="0" parTransId="{59724D4A-22F5-4A48-8A5C-461D9C0F7621}" sibTransId="{3400DE49-8A20-4998-B143-E197CE63D405}"/>
    <dgm:cxn modelId="{5E4CB65B-6551-4FC5-9A9F-39C2915BCFED}" srcId="{DE19DB5C-F689-4310-BBAB-92C40BA83529}" destId="{EB93A839-C0EA-46E3-B756-5652FD45780E}" srcOrd="6" destOrd="0" parTransId="{AB4991DA-B38C-4AC4-996E-75FFF9C7CD45}" sibTransId="{C2D1EB9D-D41D-4A2E-A8C0-9D53E3C33FD8}"/>
    <dgm:cxn modelId="{E97FFB67-3809-464A-9CBB-CFB554A28E34}" type="presOf" srcId="{E3BBD5A5-969D-4406-BB7D-C61713331CDC}" destId="{6DA95696-7669-4DEB-AE42-475FCC595F8E}" srcOrd="0" destOrd="0" presId="urn:microsoft.com/office/officeart/2008/layout/LinedList"/>
    <dgm:cxn modelId="{2D6CA654-6658-4F1E-89CA-D9B2FE053BF8}" srcId="{DE19DB5C-F689-4310-BBAB-92C40BA83529}" destId="{E3BBD5A5-969D-4406-BB7D-C61713331CDC}" srcOrd="4" destOrd="0" parTransId="{9BBB6F73-FA0C-458A-BAE5-44DF704D87B1}" sibTransId="{D454F387-5FD9-4631-A812-91C83C116BDB}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5DF3517E-4E04-4C49-AD4A-FED11E04C40D}" type="presOf" srcId="{B4FF1AAA-CCE2-43BF-A99C-E2D4B232BA53}" destId="{A3CB30CD-5295-4AC9-A7CE-F8D8C3182BBE}" srcOrd="0" destOrd="0" presId="urn:microsoft.com/office/officeart/2008/layout/LinedList"/>
    <dgm:cxn modelId="{74B75D86-5E70-4C0C-B932-F0AFB0C919EA}" type="presOf" srcId="{EB93A839-C0EA-46E3-B756-5652FD45780E}" destId="{57FA6555-8505-48BD-B130-F989DFFA583D}" srcOrd="0" destOrd="0" presId="urn:microsoft.com/office/officeart/2008/layout/LinedList"/>
    <dgm:cxn modelId="{EEE1B993-EDEC-41D7-B4D3-8DE563B40978}" type="presOf" srcId="{9B7A9ED0-291A-44B3-A183-C148B7D6803C}" destId="{CF38F5D4-93DB-4CE1-8663-70C2DC5D92B8}" srcOrd="0" destOrd="0" presId="urn:microsoft.com/office/officeart/2008/layout/LinedList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92E2CECE-FC1C-498B-BD80-509FD5083F3A}" srcId="{DE19DB5C-F689-4310-BBAB-92C40BA83529}" destId="{73A6AD1A-CAC5-4701-87D1-A3F67DC458EF}" srcOrd="2" destOrd="0" parTransId="{C6ACE327-0A4B-41BE-BA4A-E93A443B0BB5}" sibTransId="{E114DD6A-22DD-4D35-9475-43EDF6AFFE3D}"/>
    <dgm:cxn modelId="{6D719BEB-830A-499D-B2FA-102FCF9C867E}" type="presOf" srcId="{73A6AD1A-CAC5-4701-87D1-A3F67DC458EF}" destId="{4C1394F1-601A-45CF-8E10-0BC46BF4AADC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A8573D90-E64C-4F01-88FC-3A7039009560}" type="presParOf" srcId="{3A32C6B9-FFFD-4351-B10A-78E553B39EA8}" destId="{62050CFC-70D5-4C8B-B090-AE75EDD70A66}" srcOrd="4" destOrd="0" presId="urn:microsoft.com/office/officeart/2008/layout/LinedList"/>
    <dgm:cxn modelId="{35A3F0DC-61D5-45ED-8068-BDDF014F6566}" type="presParOf" srcId="{62050CFC-70D5-4C8B-B090-AE75EDD70A66}" destId="{574A6BBC-E7B7-4EFF-AADB-F9C60D5D0FAF}" srcOrd="0" destOrd="0" presId="urn:microsoft.com/office/officeart/2008/layout/LinedList"/>
    <dgm:cxn modelId="{7C607668-B0F7-48C6-BEA8-A01490B48C87}" type="presParOf" srcId="{62050CFC-70D5-4C8B-B090-AE75EDD70A66}" destId="{C3C4B7DD-0B5C-42A1-95DF-B4D59FC01751}" srcOrd="1" destOrd="0" presId="urn:microsoft.com/office/officeart/2008/layout/LinedList"/>
    <dgm:cxn modelId="{37B3585D-3DD6-45A3-B6FC-C38638314B15}" type="presParOf" srcId="{62050CFC-70D5-4C8B-B090-AE75EDD70A66}" destId="{85AABE8D-25B7-40E4-9360-04715A474AE6}" srcOrd="2" destOrd="0" presId="urn:microsoft.com/office/officeart/2008/layout/LinedList"/>
    <dgm:cxn modelId="{191FDBA9-241A-4FB3-9D82-96B5348C29B6}" type="presParOf" srcId="{3A32C6B9-FFFD-4351-B10A-78E553B39EA8}" destId="{E35316D0-0EA5-4BA3-B9F0-07A5D49D245D}" srcOrd="5" destOrd="0" presId="urn:microsoft.com/office/officeart/2008/layout/LinedList"/>
    <dgm:cxn modelId="{8741BC13-33C7-4385-821F-41851DAFD9AD}" type="presParOf" srcId="{3A32C6B9-FFFD-4351-B10A-78E553B39EA8}" destId="{0A2D49BB-532A-4566-AFCE-B41C5CB3A37D}" srcOrd="6" destOrd="0" presId="urn:microsoft.com/office/officeart/2008/layout/LinedList"/>
    <dgm:cxn modelId="{843DE229-0D94-4853-9C77-A4E8573F55A5}" type="presParOf" srcId="{3A32C6B9-FFFD-4351-B10A-78E553B39EA8}" destId="{8C8888A5-92B8-4DFC-96D8-76FFFAF3CD03}" srcOrd="7" destOrd="0" presId="urn:microsoft.com/office/officeart/2008/layout/LinedList"/>
    <dgm:cxn modelId="{8BA5316B-818C-40FB-8BD4-6E1E33D54BEF}" type="presParOf" srcId="{8C8888A5-92B8-4DFC-96D8-76FFFAF3CD03}" destId="{E886ED7F-27E5-47E5-B248-9255723E29EB}" srcOrd="0" destOrd="0" presId="urn:microsoft.com/office/officeart/2008/layout/LinedList"/>
    <dgm:cxn modelId="{1EFFABF1-DD94-4A16-A9A7-7EE5E41DD346}" type="presParOf" srcId="{8C8888A5-92B8-4DFC-96D8-76FFFAF3CD03}" destId="{4C1394F1-601A-45CF-8E10-0BC46BF4AADC}" srcOrd="1" destOrd="0" presId="urn:microsoft.com/office/officeart/2008/layout/LinedList"/>
    <dgm:cxn modelId="{16DDCCF8-189C-4774-B2A0-576007B047D9}" type="presParOf" srcId="{8C8888A5-92B8-4DFC-96D8-76FFFAF3CD03}" destId="{9FD7E842-2D46-4B69-9194-CC1D1C0B3350}" srcOrd="2" destOrd="0" presId="urn:microsoft.com/office/officeart/2008/layout/LinedList"/>
    <dgm:cxn modelId="{25020059-0ADD-4C85-9B6F-402AC9E115F2}" type="presParOf" srcId="{3A32C6B9-FFFD-4351-B10A-78E553B39EA8}" destId="{DFA3A494-3738-4E89-ABB5-1DCBA83054A1}" srcOrd="8" destOrd="0" presId="urn:microsoft.com/office/officeart/2008/layout/LinedList"/>
    <dgm:cxn modelId="{DFD79D50-BFC1-462D-B9CF-CA7B26A5C037}" type="presParOf" srcId="{3A32C6B9-FFFD-4351-B10A-78E553B39EA8}" destId="{750F4335-8D2A-431F-B9C1-498356183D49}" srcOrd="9" destOrd="0" presId="urn:microsoft.com/office/officeart/2008/layout/LinedList"/>
    <dgm:cxn modelId="{C09A10E1-43CF-4A61-8980-FCF79514D486}" type="presParOf" srcId="{3A32C6B9-FFFD-4351-B10A-78E553B39EA8}" destId="{4E00DB1C-6022-4A09-9AE0-30E7279C8AA1}" srcOrd="10" destOrd="0" presId="urn:microsoft.com/office/officeart/2008/layout/LinedList"/>
    <dgm:cxn modelId="{63F22F9E-E4AD-416F-8492-35E8B937EFA8}" type="presParOf" srcId="{4E00DB1C-6022-4A09-9AE0-30E7279C8AA1}" destId="{20E52F3C-6D2E-4DB6-AD85-7F8CD374DFF3}" srcOrd="0" destOrd="0" presId="urn:microsoft.com/office/officeart/2008/layout/LinedList"/>
    <dgm:cxn modelId="{ADE811DE-C5B9-4D36-A960-5A6720884EFA}" type="presParOf" srcId="{4E00DB1C-6022-4A09-9AE0-30E7279C8AA1}" destId="{A3CB30CD-5295-4AC9-A7CE-F8D8C3182BBE}" srcOrd="1" destOrd="0" presId="urn:microsoft.com/office/officeart/2008/layout/LinedList"/>
    <dgm:cxn modelId="{5F08C848-38DA-47A0-B24C-054B0164EFA3}" type="presParOf" srcId="{4E00DB1C-6022-4A09-9AE0-30E7279C8AA1}" destId="{0847FEE2-D5ED-4021-983A-673230FEE999}" srcOrd="2" destOrd="0" presId="urn:microsoft.com/office/officeart/2008/layout/LinedList"/>
    <dgm:cxn modelId="{3450A7B5-D3A6-4AE7-90A3-30DC6DC01CB9}" type="presParOf" srcId="{3A32C6B9-FFFD-4351-B10A-78E553B39EA8}" destId="{CAF85B78-D4A1-43A8-BE77-10566A881049}" srcOrd="11" destOrd="0" presId="urn:microsoft.com/office/officeart/2008/layout/LinedList"/>
    <dgm:cxn modelId="{9D31F665-EB08-4671-A4AF-662F138A5297}" type="presParOf" srcId="{3A32C6B9-FFFD-4351-B10A-78E553B39EA8}" destId="{3950AEBE-BE59-4C33-9902-D6BD13411B4F}" srcOrd="12" destOrd="0" presId="urn:microsoft.com/office/officeart/2008/layout/LinedList"/>
    <dgm:cxn modelId="{DB484943-7B7D-4F1B-A58C-56EF4530FFA1}" type="presParOf" srcId="{3A32C6B9-FFFD-4351-B10A-78E553B39EA8}" destId="{57C7E804-5268-4782-910C-171E9D5BD2D4}" srcOrd="13" destOrd="0" presId="urn:microsoft.com/office/officeart/2008/layout/LinedList"/>
    <dgm:cxn modelId="{FDF394EE-C520-4C99-898C-8A43FA123897}" type="presParOf" srcId="{57C7E804-5268-4782-910C-171E9D5BD2D4}" destId="{663A0882-3DFC-4F91-88A0-943AC568E732}" srcOrd="0" destOrd="0" presId="urn:microsoft.com/office/officeart/2008/layout/LinedList"/>
    <dgm:cxn modelId="{089C79F1-100A-4D28-9E25-46A690F9B5E9}" type="presParOf" srcId="{57C7E804-5268-4782-910C-171E9D5BD2D4}" destId="{6DA95696-7669-4DEB-AE42-475FCC595F8E}" srcOrd="1" destOrd="0" presId="urn:microsoft.com/office/officeart/2008/layout/LinedList"/>
    <dgm:cxn modelId="{5C45CD41-B5FB-4FE3-86D7-C6CBCC763B4A}" type="presParOf" srcId="{57C7E804-5268-4782-910C-171E9D5BD2D4}" destId="{0D773053-D295-466B-A20A-978609BD50BE}" srcOrd="2" destOrd="0" presId="urn:microsoft.com/office/officeart/2008/layout/LinedList"/>
    <dgm:cxn modelId="{5E4F8E11-B2BF-4264-A26F-F886481E5802}" type="presParOf" srcId="{3A32C6B9-FFFD-4351-B10A-78E553B39EA8}" destId="{B93AC3AA-E543-4B08-9834-96B07BCA92B5}" srcOrd="14" destOrd="0" presId="urn:microsoft.com/office/officeart/2008/layout/LinedList"/>
    <dgm:cxn modelId="{A6A3B856-2287-4E83-977F-802FF45A17D3}" type="presParOf" srcId="{3A32C6B9-FFFD-4351-B10A-78E553B39EA8}" destId="{9E6CDA18-1C2E-4A7A-BC71-99CEA820C79E}" srcOrd="15" destOrd="0" presId="urn:microsoft.com/office/officeart/2008/layout/LinedList"/>
    <dgm:cxn modelId="{DF29B1C8-6C22-4A15-AAB7-D21D8C210901}" type="presParOf" srcId="{3A32C6B9-FFFD-4351-B10A-78E553B39EA8}" destId="{DA2CE6E4-0ADC-40CD-9D40-39E7E05E32D1}" srcOrd="16" destOrd="0" presId="urn:microsoft.com/office/officeart/2008/layout/LinedList"/>
    <dgm:cxn modelId="{BBAC4189-6A03-455C-A315-758701E82281}" type="presParOf" srcId="{DA2CE6E4-0ADC-40CD-9D40-39E7E05E32D1}" destId="{CDF1A78E-BE17-4E93-A500-30430D14A058}" srcOrd="0" destOrd="0" presId="urn:microsoft.com/office/officeart/2008/layout/LinedList"/>
    <dgm:cxn modelId="{CB84CED6-FC24-41BA-A461-FD6315845569}" type="presParOf" srcId="{DA2CE6E4-0ADC-40CD-9D40-39E7E05E32D1}" destId="{CF38F5D4-93DB-4CE1-8663-70C2DC5D92B8}" srcOrd="1" destOrd="0" presId="urn:microsoft.com/office/officeart/2008/layout/LinedList"/>
    <dgm:cxn modelId="{BA465F72-5EB7-4B36-A5AD-44A567B312EC}" type="presParOf" srcId="{DA2CE6E4-0ADC-40CD-9D40-39E7E05E32D1}" destId="{0779AAF7-17FA-4363-903D-55606F848323}" srcOrd="2" destOrd="0" presId="urn:microsoft.com/office/officeart/2008/layout/LinedList"/>
    <dgm:cxn modelId="{F52F47B2-35A0-4892-AB01-C93D19CC58BF}" type="presParOf" srcId="{3A32C6B9-FFFD-4351-B10A-78E553B39EA8}" destId="{B4306731-E1D3-4249-8523-06F72CDCFDF6}" srcOrd="17" destOrd="0" presId="urn:microsoft.com/office/officeart/2008/layout/LinedList"/>
    <dgm:cxn modelId="{A27472B5-24A3-4E09-820C-E9FE614E6C4C}" type="presParOf" srcId="{3A32C6B9-FFFD-4351-B10A-78E553B39EA8}" destId="{347C2718-6BDD-4AE2-BEFD-55CC5EBD0C72}" srcOrd="18" destOrd="0" presId="urn:microsoft.com/office/officeart/2008/layout/LinedList"/>
    <dgm:cxn modelId="{B673FBC8-8FAD-4D54-A6B7-8B7AD4EBE626}" type="presParOf" srcId="{3A32C6B9-FFFD-4351-B10A-78E553B39EA8}" destId="{2BB30BFB-C44D-470E-8848-63D1213C6291}" srcOrd="19" destOrd="0" presId="urn:microsoft.com/office/officeart/2008/layout/LinedList"/>
    <dgm:cxn modelId="{BA3621E7-CE56-4265-9433-12D2A1572F9E}" type="presParOf" srcId="{2BB30BFB-C44D-470E-8848-63D1213C6291}" destId="{3A545CF9-4B40-41AB-8D7B-227578F9BCFC}" srcOrd="0" destOrd="0" presId="urn:microsoft.com/office/officeart/2008/layout/LinedList"/>
    <dgm:cxn modelId="{CEA27D09-855D-4D8F-99AB-CEE49AE248FF}" type="presParOf" srcId="{2BB30BFB-C44D-470E-8848-63D1213C6291}" destId="{57FA6555-8505-48BD-B130-F989DFFA583D}" srcOrd="1" destOrd="0" presId="urn:microsoft.com/office/officeart/2008/layout/LinedList"/>
    <dgm:cxn modelId="{D367ABD9-864D-42DB-B7B9-821C419F6168}" type="presParOf" srcId="{2BB30BFB-C44D-470E-8848-63D1213C6291}" destId="{678DC536-5FFD-48D4-BAA0-75F44504FA90}" srcOrd="2" destOrd="0" presId="urn:microsoft.com/office/officeart/2008/layout/LinedList"/>
    <dgm:cxn modelId="{279D638C-5CC2-4270-A016-958B7A30330A}" type="presParOf" srcId="{3A32C6B9-FFFD-4351-B10A-78E553B39EA8}" destId="{7C2F18EF-B5C4-425B-B5E4-21C1FCCED912}" srcOrd="20" destOrd="0" presId="urn:microsoft.com/office/officeart/2008/layout/LinedList"/>
    <dgm:cxn modelId="{83249FD4-5B08-4847-AD8E-0C6B1F53DFA7}" type="presParOf" srcId="{3A32C6B9-FFFD-4351-B10A-78E553B39EA8}" destId="{6B16655C-9698-44C8-8B15-6E19A406A7EC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3:</a:t>
          </a:r>
        </a:p>
        <a:p>
          <a:r>
            <a:rPr lang="en-US" dirty="0">
              <a:solidFill>
                <a:schemeClr val="bg1"/>
              </a:solidFill>
            </a:rPr>
            <a:t>Outreach and Engagement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Identify key stakeholders and work to identify the potential for private partnerships within the corridor.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9361B553-59F5-4009-86F6-9AD83DC3E072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Conduct targeted outreach to specific commercial and municipal fleets to determine interest in alternative fuels, needs and other relevant issues.</a:t>
          </a:r>
        </a:p>
      </dgm:t>
    </dgm:pt>
    <dgm:pt modelId="{21D2DCFA-77AF-4592-B7F8-614695685ED6}" type="parTrans" cxnId="{F5BF7FDD-B40C-495F-8C59-5BE5EBDB3671}">
      <dgm:prSet/>
      <dgm:spPr/>
      <dgm:t>
        <a:bodyPr/>
        <a:lstStyle/>
        <a:p>
          <a:endParaRPr lang="en-US"/>
        </a:p>
      </dgm:t>
    </dgm:pt>
    <dgm:pt modelId="{2B894FAE-7589-4601-A0F9-F9AD09FF6A2F}" type="sibTrans" cxnId="{F5BF7FDD-B40C-495F-8C59-5BE5EBDB3671}">
      <dgm:prSet/>
      <dgm:spPr/>
      <dgm:t>
        <a:bodyPr/>
        <a:lstStyle/>
        <a:p>
          <a:endParaRPr lang="en-US"/>
        </a:p>
      </dgm:t>
    </dgm:pt>
    <dgm:pt modelId="{375427FF-DAA1-422D-920B-C3486E978527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Conduct up to 3 workshops with the identified stakeholders to discuss potential for partnerships and assess potential site locations.  The workshops can include a review of the Baseline Assessment results.</a:t>
          </a:r>
        </a:p>
      </dgm:t>
    </dgm:pt>
    <dgm:pt modelId="{C4764C51-58F8-4768-BDFF-D1D2B99102A9}" type="parTrans" cxnId="{4B6F509A-0C16-40C6-B4D4-49E01B932B1B}">
      <dgm:prSet/>
      <dgm:spPr/>
      <dgm:t>
        <a:bodyPr/>
        <a:lstStyle/>
        <a:p>
          <a:endParaRPr lang="en-US"/>
        </a:p>
      </dgm:t>
    </dgm:pt>
    <dgm:pt modelId="{AB107602-B9C6-41D2-ACBA-EB8CA1C4B1E6}" type="sibTrans" cxnId="{4B6F509A-0C16-40C6-B4D4-49E01B932B1B}">
      <dgm:prSet/>
      <dgm:spPr/>
      <dgm:t>
        <a:bodyPr/>
        <a:lstStyle/>
        <a:p>
          <a:endParaRPr lang="en-US"/>
        </a:p>
      </dgm:t>
    </dgm:pt>
    <dgm:pt modelId="{4E7C0169-FF7F-465E-8E5A-A545602D696E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Discuss potential marketing strategies to the public to increase awareness of alternative refueling locations and increase </a:t>
          </a:r>
          <a:r>
            <a:rPr lang="en-US"/>
            <a:t>alterative vehicle </a:t>
          </a:r>
          <a:r>
            <a:rPr lang="en-US" dirty="0"/>
            <a:t>usage.</a:t>
          </a:r>
        </a:p>
      </dgm:t>
    </dgm:pt>
    <dgm:pt modelId="{EE3B5362-9327-4607-AC85-BC467F1992B4}" type="parTrans" cxnId="{59480328-112F-43BB-9F8C-1ED9D3DD8973}">
      <dgm:prSet/>
      <dgm:spPr/>
      <dgm:t>
        <a:bodyPr/>
        <a:lstStyle/>
        <a:p>
          <a:endParaRPr lang="en-US"/>
        </a:p>
      </dgm:t>
    </dgm:pt>
    <dgm:pt modelId="{574B5D5B-70D8-4590-886F-0203F320DF3B}" type="sibTrans" cxnId="{59480328-112F-43BB-9F8C-1ED9D3DD8973}">
      <dgm:prSet/>
      <dgm:spPr/>
      <dgm:t>
        <a:bodyPr/>
        <a:lstStyle/>
        <a:p>
          <a:endParaRPr lang="en-US"/>
        </a:p>
      </dgm:t>
    </dgm:pt>
    <dgm:pt modelId="{6FB541B0-74B0-4787-AA27-C7D80F94B406}">
      <dgm:prSet/>
      <dgm:spPr/>
      <dgm:t>
        <a:bodyPr/>
        <a:lstStyle/>
        <a:p>
          <a:r>
            <a:rPr lang="en-US" dirty="0"/>
            <a:t>Discuss funding opportunities and grant programs to support infrastructure development.</a:t>
          </a:r>
        </a:p>
      </dgm:t>
    </dgm:pt>
    <dgm:pt modelId="{84610BD5-EC61-4103-BCAF-C439484E9464}" type="parTrans" cxnId="{622E4CA6-D7D2-46AC-9EDB-B85ADC6AD3F7}">
      <dgm:prSet/>
      <dgm:spPr/>
      <dgm:t>
        <a:bodyPr/>
        <a:lstStyle/>
        <a:p>
          <a:endParaRPr lang="en-US"/>
        </a:p>
      </dgm:t>
    </dgm:pt>
    <dgm:pt modelId="{EE89A414-4857-40B1-AA87-04DF84E8B22F}" type="sibTrans" cxnId="{622E4CA6-D7D2-46AC-9EDB-B85ADC6AD3F7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6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6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5"/>
      <dgm:spPr/>
    </dgm:pt>
    <dgm:pt modelId="{449BBF82-1E50-4409-81AD-40BF25C83022}" type="pres">
      <dgm:prSet presAssocID="{949F58EF-54CA-4C0D-B1EE-8E4C575068FA}" presName="vertSpace2b" presStyleCnt="0"/>
      <dgm:spPr/>
    </dgm:pt>
    <dgm:pt modelId="{79DFEC87-3CDD-43C4-B333-FECE5FEEA844}" type="pres">
      <dgm:prSet presAssocID="{9361B553-59F5-4009-86F6-9AD83DC3E072}" presName="horz2" presStyleCnt="0"/>
      <dgm:spPr/>
    </dgm:pt>
    <dgm:pt modelId="{D6FC1772-F8B7-467B-899D-EDE41B9A2C64}" type="pres">
      <dgm:prSet presAssocID="{9361B553-59F5-4009-86F6-9AD83DC3E072}" presName="horzSpace2" presStyleCnt="0"/>
      <dgm:spPr/>
    </dgm:pt>
    <dgm:pt modelId="{BEBA0ABB-C536-4D57-A053-4EDD91E65EA1}" type="pres">
      <dgm:prSet presAssocID="{9361B553-59F5-4009-86F6-9AD83DC3E072}" presName="tx2" presStyleLbl="revTx" presStyleIdx="2" presStyleCnt="6"/>
      <dgm:spPr/>
    </dgm:pt>
    <dgm:pt modelId="{AB869CAB-E530-458E-9C13-44F961C1EF08}" type="pres">
      <dgm:prSet presAssocID="{9361B553-59F5-4009-86F6-9AD83DC3E072}" presName="vert2" presStyleCnt="0"/>
      <dgm:spPr/>
    </dgm:pt>
    <dgm:pt modelId="{43A671EA-720C-4711-9AE0-78C614075F3F}" type="pres">
      <dgm:prSet presAssocID="{9361B553-59F5-4009-86F6-9AD83DC3E072}" presName="thinLine2b" presStyleLbl="callout" presStyleIdx="1" presStyleCnt="5"/>
      <dgm:spPr/>
    </dgm:pt>
    <dgm:pt modelId="{0EEBE8EC-3935-488F-8E79-DD8965605AA7}" type="pres">
      <dgm:prSet presAssocID="{9361B553-59F5-4009-86F6-9AD83DC3E072}" presName="vertSpace2b" presStyleCnt="0"/>
      <dgm:spPr/>
    </dgm:pt>
    <dgm:pt modelId="{59068D7B-D27A-437A-A899-AD6382278B56}" type="pres">
      <dgm:prSet presAssocID="{375427FF-DAA1-422D-920B-C3486E978527}" presName="horz2" presStyleCnt="0"/>
      <dgm:spPr/>
    </dgm:pt>
    <dgm:pt modelId="{FD5F83AE-D84C-45A7-891D-1B21E49DC9F9}" type="pres">
      <dgm:prSet presAssocID="{375427FF-DAA1-422D-920B-C3486E978527}" presName="horzSpace2" presStyleCnt="0"/>
      <dgm:spPr/>
    </dgm:pt>
    <dgm:pt modelId="{EDE52CC0-E02C-4BDE-BECA-A5D37DF81DE5}" type="pres">
      <dgm:prSet presAssocID="{375427FF-DAA1-422D-920B-C3486E978527}" presName="tx2" presStyleLbl="revTx" presStyleIdx="3" presStyleCnt="6"/>
      <dgm:spPr/>
    </dgm:pt>
    <dgm:pt modelId="{A3C3751A-C72C-4772-ACC1-BC588C5B91AB}" type="pres">
      <dgm:prSet presAssocID="{375427FF-DAA1-422D-920B-C3486E978527}" presName="vert2" presStyleCnt="0"/>
      <dgm:spPr/>
    </dgm:pt>
    <dgm:pt modelId="{F64F32D7-543D-476E-B708-2CB3D151D8E7}" type="pres">
      <dgm:prSet presAssocID="{375427FF-DAA1-422D-920B-C3486E978527}" presName="thinLine2b" presStyleLbl="callout" presStyleIdx="2" presStyleCnt="5"/>
      <dgm:spPr/>
    </dgm:pt>
    <dgm:pt modelId="{B3659A05-C43A-49C9-AE80-3FF0A4E080ED}" type="pres">
      <dgm:prSet presAssocID="{375427FF-DAA1-422D-920B-C3486E978527}" presName="vertSpace2b" presStyleCnt="0"/>
      <dgm:spPr/>
    </dgm:pt>
    <dgm:pt modelId="{2C4A7AD4-C8A6-41D3-BA6A-E080186A6795}" type="pres">
      <dgm:prSet presAssocID="{4E7C0169-FF7F-465E-8E5A-A545602D696E}" presName="horz2" presStyleCnt="0"/>
      <dgm:spPr/>
    </dgm:pt>
    <dgm:pt modelId="{A70F6703-33C4-4F60-ABB2-6CE5A2FFE76E}" type="pres">
      <dgm:prSet presAssocID="{4E7C0169-FF7F-465E-8E5A-A545602D696E}" presName="horzSpace2" presStyleCnt="0"/>
      <dgm:spPr/>
    </dgm:pt>
    <dgm:pt modelId="{43962BAE-AB84-4BCF-926C-65755CE8F69E}" type="pres">
      <dgm:prSet presAssocID="{4E7C0169-FF7F-465E-8E5A-A545602D696E}" presName="tx2" presStyleLbl="revTx" presStyleIdx="4" presStyleCnt="6"/>
      <dgm:spPr/>
    </dgm:pt>
    <dgm:pt modelId="{ED2DD4E8-D04D-430D-B0B8-DB2F9EC5615D}" type="pres">
      <dgm:prSet presAssocID="{4E7C0169-FF7F-465E-8E5A-A545602D696E}" presName="vert2" presStyleCnt="0"/>
      <dgm:spPr/>
    </dgm:pt>
    <dgm:pt modelId="{4496A42D-2E99-4135-91ED-1B7D63122919}" type="pres">
      <dgm:prSet presAssocID="{4E7C0169-FF7F-465E-8E5A-A545602D696E}" presName="thinLine2b" presStyleLbl="callout" presStyleIdx="3" presStyleCnt="5"/>
      <dgm:spPr/>
    </dgm:pt>
    <dgm:pt modelId="{09DF35B1-63B3-412A-9947-CC1358190967}" type="pres">
      <dgm:prSet presAssocID="{4E7C0169-FF7F-465E-8E5A-A545602D696E}" presName="vertSpace2b" presStyleCnt="0"/>
      <dgm:spPr/>
    </dgm:pt>
    <dgm:pt modelId="{5FCEA8A1-4F65-4E09-9B3C-AC9D17F37C98}" type="pres">
      <dgm:prSet presAssocID="{6FB541B0-74B0-4787-AA27-C7D80F94B406}" presName="horz2" presStyleCnt="0"/>
      <dgm:spPr/>
    </dgm:pt>
    <dgm:pt modelId="{72404DB2-AC94-4DCC-BD11-23E45953BCDC}" type="pres">
      <dgm:prSet presAssocID="{6FB541B0-74B0-4787-AA27-C7D80F94B406}" presName="horzSpace2" presStyleCnt="0"/>
      <dgm:spPr/>
    </dgm:pt>
    <dgm:pt modelId="{E19A6DFE-7BE6-41FC-A7C0-2F539B1A126F}" type="pres">
      <dgm:prSet presAssocID="{6FB541B0-74B0-4787-AA27-C7D80F94B406}" presName="tx2" presStyleLbl="revTx" presStyleIdx="5" presStyleCnt="6"/>
      <dgm:spPr/>
    </dgm:pt>
    <dgm:pt modelId="{2230471F-AD81-4965-BE86-FD4FC2F6B277}" type="pres">
      <dgm:prSet presAssocID="{6FB541B0-74B0-4787-AA27-C7D80F94B406}" presName="vert2" presStyleCnt="0"/>
      <dgm:spPr/>
    </dgm:pt>
    <dgm:pt modelId="{65348CAB-AE85-46D9-A51C-75CF5816BF83}" type="pres">
      <dgm:prSet presAssocID="{6FB541B0-74B0-4787-AA27-C7D80F94B406}" presName="thinLine2b" presStyleLbl="callout" presStyleIdx="4" presStyleCnt="5"/>
      <dgm:spPr/>
    </dgm:pt>
    <dgm:pt modelId="{42608946-D8A5-48CA-AFC6-77D2960A158E}" type="pres">
      <dgm:prSet presAssocID="{6FB541B0-74B0-4787-AA27-C7D80F94B406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59480328-112F-43BB-9F8C-1ED9D3DD8973}" srcId="{DE19DB5C-F689-4310-BBAB-92C40BA83529}" destId="{4E7C0169-FF7F-465E-8E5A-A545602D696E}" srcOrd="3" destOrd="0" parTransId="{EE3B5362-9327-4607-AC85-BC467F1992B4}" sibTransId="{574B5D5B-70D8-4590-886F-0203F320DF3B}"/>
    <dgm:cxn modelId="{E4AEE828-CEA8-407A-9443-9C5CA62DB8B2}" type="presOf" srcId="{9361B553-59F5-4009-86F6-9AD83DC3E072}" destId="{BEBA0ABB-C536-4D57-A053-4EDD91E65EA1}" srcOrd="0" destOrd="0" presId="urn:microsoft.com/office/officeart/2008/layout/LinedList"/>
    <dgm:cxn modelId="{8E037F6D-4E4B-47D9-8F57-EF83A134C0C4}" type="presOf" srcId="{6FB541B0-74B0-4787-AA27-C7D80F94B406}" destId="{E19A6DFE-7BE6-41FC-A7C0-2F539B1A126F}" srcOrd="0" destOrd="0" presId="urn:microsoft.com/office/officeart/2008/layout/LinedList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7350FF99-D03E-436C-A394-F662CE913509}" type="presOf" srcId="{4E7C0169-FF7F-465E-8E5A-A545602D696E}" destId="{43962BAE-AB84-4BCF-926C-65755CE8F69E}" srcOrd="0" destOrd="0" presId="urn:microsoft.com/office/officeart/2008/layout/LinedList"/>
    <dgm:cxn modelId="{4B6F509A-0C16-40C6-B4D4-49E01B932B1B}" srcId="{DE19DB5C-F689-4310-BBAB-92C40BA83529}" destId="{375427FF-DAA1-422D-920B-C3486E978527}" srcOrd="2" destOrd="0" parTransId="{C4764C51-58F8-4768-BDFF-D1D2B99102A9}" sibTransId="{AB107602-B9C6-41D2-ACBA-EB8CA1C4B1E6}"/>
    <dgm:cxn modelId="{622E4CA6-D7D2-46AC-9EDB-B85ADC6AD3F7}" srcId="{DE19DB5C-F689-4310-BBAB-92C40BA83529}" destId="{6FB541B0-74B0-4787-AA27-C7D80F94B406}" srcOrd="4" destOrd="0" parTransId="{84610BD5-EC61-4103-BCAF-C439484E9464}" sibTransId="{EE89A414-4857-40B1-AA87-04DF84E8B22F}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F5BF7FDD-B40C-495F-8C59-5BE5EBDB3671}" srcId="{DE19DB5C-F689-4310-BBAB-92C40BA83529}" destId="{9361B553-59F5-4009-86F6-9AD83DC3E072}" srcOrd="1" destOrd="0" parTransId="{21D2DCFA-77AF-4592-B7F8-614695685ED6}" sibTransId="{2B894FAE-7589-4601-A0F9-F9AD09FF6A2F}"/>
    <dgm:cxn modelId="{43B86EFB-F325-4D3D-9EF3-BA631D5992DD}" type="presOf" srcId="{375427FF-DAA1-422D-920B-C3486E978527}" destId="{EDE52CC0-E02C-4BDE-BECA-A5D37DF81DE5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385C4055-AD1B-469D-9E77-9B86A41C177C}" type="presParOf" srcId="{3A32C6B9-FFFD-4351-B10A-78E553B39EA8}" destId="{79DFEC87-3CDD-43C4-B333-FECE5FEEA844}" srcOrd="4" destOrd="0" presId="urn:microsoft.com/office/officeart/2008/layout/LinedList"/>
    <dgm:cxn modelId="{DEA36BF3-1BA1-43B3-BC3D-56FBC1BEBE98}" type="presParOf" srcId="{79DFEC87-3CDD-43C4-B333-FECE5FEEA844}" destId="{D6FC1772-F8B7-467B-899D-EDE41B9A2C64}" srcOrd="0" destOrd="0" presId="urn:microsoft.com/office/officeart/2008/layout/LinedList"/>
    <dgm:cxn modelId="{75808EEA-E082-4443-87E9-D2D1CD3E429C}" type="presParOf" srcId="{79DFEC87-3CDD-43C4-B333-FECE5FEEA844}" destId="{BEBA0ABB-C536-4D57-A053-4EDD91E65EA1}" srcOrd="1" destOrd="0" presId="urn:microsoft.com/office/officeart/2008/layout/LinedList"/>
    <dgm:cxn modelId="{2B30BE61-E52F-4031-A8F0-6C4E20DB8288}" type="presParOf" srcId="{79DFEC87-3CDD-43C4-B333-FECE5FEEA844}" destId="{AB869CAB-E530-458E-9C13-44F961C1EF08}" srcOrd="2" destOrd="0" presId="urn:microsoft.com/office/officeart/2008/layout/LinedList"/>
    <dgm:cxn modelId="{D85137DE-2AB3-4053-831D-76650BCB208C}" type="presParOf" srcId="{3A32C6B9-FFFD-4351-B10A-78E553B39EA8}" destId="{43A671EA-720C-4711-9AE0-78C614075F3F}" srcOrd="5" destOrd="0" presId="urn:microsoft.com/office/officeart/2008/layout/LinedList"/>
    <dgm:cxn modelId="{8561BB83-5941-4AD1-95E2-4CD80B2BB690}" type="presParOf" srcId="{3A32C6B9-FFFD-4351-B10A-78E553B39EA8}" destId="{0EEBE8EC-3935-488F-8E79-DD8965605AA7}" srcOrd="6" destOrd="0" presId="urn:microsoft.com/office/officeart/2008/layout/LinedList"/>
    <dgm:cxn modelId="{AB16DB45-D07D-4404-80F6-80944D5DBF61}" type="presParOf" srcId="{3A32C6B9-FFFD-4351-B10A-78E553B39EA8}" destId="{59068D7B-D27A-437A-A899-AD6382278B56}" srcOrd="7" destOrd="0" presId="urn:microsoft.com/office/officeart/2008/layout/LinedList"/>
    <dgm:cxn modelId="{335D0DF5-5061-4955-A00E-8DAFACCA9DB9}" type="presParOf" srcId="{59068D7B-D27A-437A-A899-AD6382278B56}" destId="{FD5F83AE-D84C-45A7-891D-1B21E49DC9F9}" srcOrd="0" destOrd="0" presId="urn:microsoft.com/office/officeart/2008/layout/LinedList"/>
    <dgm:cxn modelId="{302F39F1-3CAC-419F-9387-FEEA2CB396C3}" type="presParOf" srcId="{59068D7B-D27A-437A-A899-AD6382278B56}" destId="{EDE52CC0-E02C-4BDE-BECA-A5D37DF81DE5}" srcOrd="1" destOrd="0" presId="urn:microsoft.com/office/officeart/2008/layout/LinedList"/>
    <dgm:cxn modelId="{7FB57997-BA4A-40E6-90F6-A88C65FFB6D9}" type="presParOf" srcId="{59068D7B-D27A-437A-A899-AD6382278B56}" destId="{A3C3751A-C72C-4772-ACC1-BC588C5B91AB}" srcOrd="2" destOrd="0" presId="urn:microsoft.com/office/officeart/2008/layout/LinedList"/>
    <dgm:cxn modelId="{4D3DE21A-5D72-497E-AD46-091E8156A95C}" type="presParOf" srcId="{3A32C6B9-FFFD-4351-B10A-78E553B39EA8}" destId="{F64F32D7-543D-476E-B708-2CB3D151D8E7}" srcOrd="8" destOrd="0" presId="urn:microsoft.com/office/officeart/2008/layout/LinedList"/>
    <dgm:cxn modelId="{6501859A-2232-4313-86D4-1BD2E7F057E1}" type="presParOf" srcId="{3A32C6B9-FFFD-4351-B10A-78E553B39EA8}" destId="{B3659A05-C43A-49C9-AE80-3FF0A4E080ED}" srcOrd="9" destOrd="0" presId="urn:microsoft.com/office/officeart/2008/layout/LinedList"/>
    <dgm:cxn modelId="{71DDA4C7-B90D-45C9-8150-00056CCA9BCF}" type="presParOf" srcId="{3A32C6B9-FFFD-4351-B10A-78E553B39EA8}" destId="{2C4A7AD4-C8A6-41D3-BA6A-E080186A6795}" srcOrd="10" destOrd="0" presId="urn:microsoft.com/office/officeart/2008/layout/LinedList"/>
    <dgm:cxn modelId="{850F3985-C44B-4C95-9E61-D53A3174207A}" type="presParOf" srcId="{2C4A7AD4-C8A6-41D3-BA6A-E080186A6795}" destId="{A70F6703-33C4-4F60-ABB2-6CE5A2FFE76E}" srcOrd="0" destOrd="0" presId="urn:microsoft.com/office/officeart/2008/layout/LinedList"/>
    <dgm:cxn modelId="{D211248D-10D7-4570-8068-22FED2EC2895}" type="presParOf" srcId="{2C4A7AD4-C8A6-41D3-BA6A-E080186A6795}" destId="{43962BAE-AB84-4BCF-926C-65755CE8F69E}" srcOrd="1" destOrd="0" presId="urn:microsoft.com/office/officeart/2008/layout/LinedList"/>
    <dgm:cxn modelId="{2C422256-0915-44BA-BC70-4536149D9175}" type="presParOf" srcId="{2C4A7AD4-C8A6-41D3-BA6A-E080186A6795}" destId="{ED2DD4E8-D04D-430D-B0B8-DB2F9EC5615D}" srcOrd="2" destOrd="0" presId="urn:microsoft.com/office/officeart/2008/layout/LinedList"/>
    <dgm:cxn modelId="{6A2C1CFA-400E-4D68-8BB2-A07630C7827B}" type="presParOf" srcId="{3A32C6B9-FFFD-4351-B10A-78E553B39EA8}" destId="{4496A42D-2E99-4135-91ED-1B7D63122919}" srcOrd="11" destOrd="0" presId="urn:microsoft.com/office/officeart/2008/layout/LinedList"/>
    <dgm:cxn modelId="{552254E3-B3A6-42CB-BABD-5A148A0B0674}" type="presParOf" srcId="{3A32C6B9-FFFD-4351-B10A-78E553B39EA8}" destId="{09DF35B1-63B3-412A-9947-CC1358190967}" srcOrd="12" destOrd="0" presId="urn:microsoft.com/office/officeart/2008/layout/LinedList"/>
    <dgm:cxn modelId="{0C221F5D-DF8D-4702-BA2B-2316F33B8EA5}" type="presParOf" srcId="{3A32C6B9-FFFD-4351-B10A-78E553B39EA8}" destId="{5FCEA8A1-4F65-4E09-9B3C-AC9D17F37C98}" srcOrd="13" destOrd="0" presId="urn:microsoft.com/office/officeart/2008/layout/LinedList"/>
    <dgm:cxn modelId="{2B55E558-CCB2-4551-8C6E-1B0A351DEE7A}" type="presParOf" srcId="{5FCEA8A1-4F65-4E09-9B3C-AC9D17F37C98}" destId="{72404DB2-AC94-4DCC-BD11-23E45953BCDC}" srcOrd="0" destOrd="0" presId="urn:microsoft.com/office/officeart/2008/layout/LinedList"/>
    <dgm:cxn modelId="{C596B66C-B800-41FF-868B-93D86F7ACC38}" type="presParOf" srcId="{5FCEA8A1-4F65-4E09-9B3C-AC9D17F37C98}" destId="{E19A6DFE-7BE6-41FC-A7C0-2F539B1A126F}" srcOrd="1" destOrd="0" presId="urn:microsoft.com/office/officeart/2008/layout/LinedList"/>
    <dgm:cxn modelId="{DB518275-25AF-4313-874D-48C931BBB5A7}" type="presParOf" srcId="{5FCEA8A1-4F65-4E09-9B3C-AC9D17F37C98}" destId="{2230471F-AD81-4965-BE86-FD4FC2F6B277}" srcOrd="2" destOrd="0" presId="urn:microsoft.com/office/officeart/2008/layout/LinedList"/>
    <dgm:cxn modelId="{789F1BA1-9B72-4286-97DC-BDAA422BA728}" type="presParOf" srcId="{3A32C6B9-FFFD-4351-B10A-78E553B39EA8}" destId="{65348CAB-AE85-46D9-A51C-75CF5816BF83}" srcOrd="14" destOrd="0" presId="urn:microsoft.com/office/officeart/2008/layout/LinedList"/>
    <dgm:cxn modelId="{C484F43B-FD51-4C79-B129-191CFFD043D6}" type="presParOf" srcId="{3A32C6B9-FFFD-4351-B10A-78E553B39EA8}" destId="{42608946-D8A5-48CA-AFC6-77D2960A158E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4:</a:t>
          </a:r>
        </a:p>
        <a:p>
          <a:r>
            <a:rPr lang="en-US" dirty="0">
              <a:solidFill>
                <a:schemeClr val="bg1"/>
              </a:solidFill>
            </a:rPr>
            <a:t>Site Feasibility Assessment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Affirm and assess information obtained and summarized in Task 1 and Task 2.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6B23665D-873C-46DA-96D4-BD45EDA408AE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Prioritize identified future refueling locations based on the established criteria.</a:t>
          </a:r>
        </a:p>
      </dgm:t>
    </dgm:pt>
    <dgm:pt modelId="{14116CE1-28CC-49FE-B5DA-A3409CFE0D04}" type="parTrans" cxnId="{961978A1-5E50-4A4C-9B31-C27E16DB104B}">
      <dgm:prSet/>
      <dgm:spPr/>
      <dgm:t>
        <a:bodyPr/>
        <a:lstStyle/>
        <a:p>
          <a:endParaRPr lang="en-US"/>
        </a:p>
      </dgm:t>
    </dgm:pt>
    <dgm:pt modelId="{DD0FFD73-8FCF-4451-AC6B-3F126141AE4C}" type="sibTrans" cxnId="{961978A1-5E50-4A4C-9B31-C27E16DB104B}">
      <dgm:prSet/>
      <dgm:spPr/>
      <dgm:t>
        <a:bodyPr/>
        <a:lstStyle/>
        <a:p>
          <a:endParaRPr lang="en-US"/>
        </a:p>
      </dgm:t>
    </dgm:pt>
    <dgm:pt modelId="{8509E581-EAC1-4388-8029-3A43B06AD53B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Complete a planning level environmental screening process for the site locations using available GIS environmental data layers.</a:t>
          </a:r>
        </a:p>
      </dgm:t>
    </dgm:pt>
    <dgm:pt modelId="{3BA9D405-8845-4325-883F-893561A886D4}" type="parTrans" cxnId="{28488C7B-7F7B-44EA-8ADA-E0242B70D6AC}">
      <dgm:prSet/>
      <dgm:spPr/>
      <dgm:t>
        <a:bodyPr/>
        <a:lstStyle/>
        <a:p>
          <a:endParaRPr lang="en-US"/>
        </a:p>
      </dgm:t>
    </dgm:pt>
    <dgm:pt modelId="{EE598676-27A4-41E9-B9F3-5825A64166C3}" type="sibTrans" cxnId="{28488C7B-7F7B-44EA-8ADA-E0242B70D6AC}">
      <dgm:prSet/>
      <dgm:spPr/>
      <dgm:t>
        <a:bodyPr/>
        <a:lstStyle/>
        <a:p>
          <a:endParaRPr lang="en-US"/>
        </a:p>
      </dgm:t>
    </dgm:pt>
    <dgm:pt modelId="{8F721FB3-C8E2-4E6D-8662-11CEE2FEA9DE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Review regional and local zoning and other relevant plans to assess site potential.</a:t>
          </a:r>
        </a:p>
      </dgm:t>
    </dgm:pt>
    <dgm:pt modelId="{055A1FB5-4C95-48C7-913F-94021BD64B62}" type="parTrans" cxnId="{53BA530A-A474-4A54-BC3B-CE70A42BD8CB}">
      <dgm:prSet/>
      <dgm:spPr/>
      <dgm:t>
        <a:bodyPr/>
        <a:lstStyle/>
        <a:p>
          <a:endParaRPr lang="en-US"/>
        </a:p>
      </dgm:t>
    </dgm:pt>
    <dgm:pt modelId="{80BCD9C1-7353-4809-9532-D3A9934FA832}" type="sibTrans" cxnId="{53BA530A-A474-4A54-BC3B-CE70A42BD8CB}">
      <dgm:prSet/>
      <dgm:spPr/>
      <dgm:t>
        <a:bodyPr/>
        <a:lstStyle/>
        <a:p>
          <a:endParaRPr lang="en-US"/>
        </a:p>
      </dgm:t>
    </dgm:pt>
    <dgm:pt modelId="{A97CB4BA-BBA3-4A7B-B3AF-DADD34D59723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Evaluate the costs and benefits of delivering electricity from the grid versus on site generation from solar or an onsite generator.</a:t>
          </a:r>
        </a:p>
      </dgm:t>
    </dgm:pt>
    <dgm:pt modelId="{8698FBA5-4703-40B1-BDD5-19DEB9798B65}" type="parTrans" cxnId="{04A46D54-B45C-4795-8F5E-5B66D88D75BC}">
      <dgm:prSet/>
      <dgm:spPr/>
      <dgm:t>
        <a:bodyPr/>
        <a:lstStyle/>
        <a:p>
          <a:endParaRPr lang="en-US"/>
        </a:p>
      </dgm:t>
    </dgm:pt>
    <dgm:pt modelId="{81EAF4F7-CE0C-402F-9AED-659775237311}" type="sibTrans" cxnId="{04A46D54-B45C-4795-8F5E-5B66D88D75BC}">
      <dgm:prSet/>
      <dgm:spPr/>
      <dgm:t>
        <a:bodyPr/>
        <a:lstStyle/>
        <a:p>
          <a:endParaRPr lang="en-US"/>
        </a:p>
      </dgm:t>
    </dgm:pt>
    <dgm:pt modelId="{AEF6B6C1-4B30-45B8-8E02-E21C1813FD25}">
      <dgm:prSet/>
      <dgm:spPr/>
      <dgm:t>
        <a:bodyPr/>
        <a:lstStyle/>
        <a:p>
          <a:r>
            <a:rPr lang="en-US" dirty="0"/>
            <a:t>Conduct targeted outreach to MPOs, townships and private companies to discuss highly ranked sites in order to identify other implementation issues.</a:t>
          </a:r>
        </a:p>
      </dgm:t>
    </dgm:pt>
    <dgm:pt modelId="{D3A24134-F0C4-47A4-9DF8-3075DC210A82}" type="parTrans" cxnId="{C5161A5F-1F61-4EC2-B670-98D6378F16C4}">
      <dgm:prSet/>
      <dgm:spPr/>
      <dgm:t>
        <a:bodyPr/>
        <a:lstStyle/>
        <a:p>
          <a:endParaRPr lang="en-US"/>
        </a:p>
      </dgm:t>
    </dgm:pt>
    <dgm:pt modelId="{667ECDD6-600A-431F-8AEE-E5AD9FB5701B}" type="sibTrans" cxnId="{C5161A5F-1F61-4EC2-B670-98D6378F16C4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7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7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6"/>
      <dgm:spPr/>
    </dgm:pt>
    <dgm:pt modelId="{449BBF82-1E50-4409-81AD-40BF25C83022}" type="pres">
      <dgm:prSet presAssocID="{949F58EF-54CA-4C0D-B1EE-8E4C575068FA}" presName="vertSpace2b" presStyleCnt="0"/>
      <dgm:spPr/>
    </dgm:pt>
    <dgm:pt modelId="{FBF5468E-D310-4344-96DD-8F316072E60C}" type="pres">
      <dgm:prSet presAssocID="{6B23665D-873C-46DA-96D4-BD45EDA408AE}" presName="horz2" presStyleCnt="0"/>
      <dgm:spPr/>
    </dgm:pt>
    <dgm:pt modelId="{B80A190A-C3FD-44E8-AE7E-D1922953ACCA}" type="pres">
      <dgm:prSet presAssocID="{6B23665D-873C-46DA-96D4-BD45EDA408AE}" presName="horzSpace2" presStyleCnt="0"/>
      <dgm:spPr/>
    </dgm:pt>
    <dgm:pt modelId="{6FC3FA6B-273F-4F8C-BAC1-EFF3F0C3E55B}" type="pres">
      <dgm:prSet presAssocID="{6B23665D-873C-46DA-96D4-BD45EDA408AE}" presName="tx2" presStyleLbl="revTx" presStyleIdx="2" presStyleCnt="7"/>
      <dgm:spPr/>
    </dgm:pt>
    <dgm:pt modelId="{6C7E2A2C-101C-48E0-90F9-73D1BD5BC214}" type="pres">
      <dgm:prSet presAssocID="{6B23665D-873C-46DA-96D4-BD45EDA408AE}" presName="vert2" presStyleCnt="0"/>
      <dgm:spPr/>
    </dgm:pt>
    <dgm:pt modelId="{9470F9FA-0C9A-4F27-A86C-70B833A87DB3}" type="pres">
      <dgm:prSet presAssocID="{6B23665D-873C-46DA-96D4-BD45EDA408AE}" presName="thinLine2b" presStyleLbl="callout" presStyleIdx="1" presStyleCnt="6"/>
      <dgm:spPr/>
    </dgm:pt>
    <dgm:pt modelId="{E71D5E38-32E9-4B9B-A6ED-9398584DE83C}" type="pres">
      <dgm:prSet presAssocID="{6B23665D-873C-46DA-96D4-BD45EDA408AE}" presName="vertSpace2b" presStyleCnt="0"/>
      <dgm:spPr/>
    </dgm:pt>
    <dgm:pt modelId="{39A6CE86-6F8C-432A-85C5-32D8A634C61A}" type="pres">
      <dgm:prSet presAssocID="{8509E581-EAC1-4388-8029-3A43B06AD53B}" presName="horz2" presStyleCnt="0"/>
      <dgm:spPr/>
    </dgm:pt>
    <dgm:pt modelId="{FD89D382-CD57-4CF3-93A3-291EEE54F245}" type="pres">
      <dgm:prSet presAssocID="{8509E581-EAC1-4388-8029-3A43B06AD53B}" presName="horzSpace2" presStyleCnt="0"/>
      <dgm:spPr/>
    </dgm:pt>
    <dgm:pt modelId="{260186A9-84BF-4F45-B623-2CB1E4976335}" type="pres">
      <dgm:prSet presAssocID="{8509E581-EAC1-4388-8029-3A43B06AD53B}" presName="tx2" presStyleLbl="revTx" presStyleIdx="3" presStyleCnt="7"/>
      <dgm:spPr/>
    </dgm:pt>
    <dgm:pt modelId="{5B5FABD2-FB4B-42A6-8337-AC49A25ABB32}" type="pres">
      <dgm:prSet presAssocID="{8509E581-EAC1-4388-8029-3A43B06AD53B}" presName="vert2" presStyleCnt="0"/>
      <dgm:spPr/>
    </dgm:pt>
    <dgm:pt modelId="{3CBDB97B-4484-481D-B88F-6B96E0D0930C}" type="pres">
      <dgm:prSet presAssocID="{8509E581-EAC1-4388-8029-3A43B06AD53B}" presName="thinLine2b" presStyleLbl="callout" presStyleIdx="2" presStyleCnt="6"/>
      <dgm:spPr/>
    </dgm:pt>
    <dgm:pt modelId="{F695779F-6539-46F3-B5A9-A17A462396CF}" type="pres">
      <dgm:prSet presAssocID="{8509E581-EAC1-4388-8029-3A43B06AD53B}" presName="vertSpace2b" presStyleCnt="0"/>
      <dgm:spPr/>
    </dgm:pt>
    <dgm:pt modelId="{953799E1-7BFD-4CD0-A503-D1462DC3B53F}" type="pres">
      <dgm:prSet presAssocID="{8F721FB3-C8E2-4E6D-8662-11CEE2FEA9DE}" presName="horz2" presStyleCnt="0"/>
      <dgm:spPr/>
    </dgm:pt>
    <dgm:pt modelId="{C3124923-3B6C-43AC-AC71-F7992E00B7A4}" type="pres">
      <dgm:prSet presAssocID="{8F721FB3-C8E2-4E6D-8662-11CEE2FEA9DE}" presName="horzSpace2" presStyleCnt="0"/>
      <dgm:spPr/>
    </dgm:pt>
    <dgm:pt modelId="{51AEC5A0-D534-422D-80A9-DA3C1BC0DBE0}" type="pres">
      <dgm:prSet presAssocID="{8F721FB3-C8E2-4E6D-8662-11CEE2FEA9DE}" presName="tx2" presStyleLbl="revTx" presStyleIdx="4" presStyleCnt="7"/>
      <dgm:spPr/>
    </dgm:pt>
    <dgm:pt modelId="{DBBB1537-0B6A-4E3B-8EE4-E24060CFA91E}" type="pres">
      <dgm:prSet presAssocID="{8F721FB3-C8E2-4E6D-8662-11CEE2FEA9DE}" presName="vert2" presStyleCnt="0"/>
      <dgm:spPr/>
    </dgm:pt>
    <dgm:pt modelId="{01DBE795-400C-43B3-ADD2-29183A4A9C57}" type="pres">
      <dgm:prSet presAssocID="{8F721FB3-C8E2-4E6D-8662-11CEE2FEA9DE}" presName="thinLine2b" presStyleLbl="callout" presStyleIdx="3" presStyleCnt="6"/>
      <dgm:spPr/>
    </dgm:pt>
    <dgm:pt modelId="{62CA0B20-D00A-4548-85B4-EFF4E19C8221}" type="pres">
      <dgm:prSet presAssocID="{8F721FB3-C8E2-4E6D-8662-11CEE2FEA9DE}" presName="vertSpace2b" presStyleCnt="0"/>
      <dgm:spPr/>
    </dgm:pt>
    <dgm:pt modelId="{4D6E6779-0DF0-464F-A29F-BF4FB973C6A6}" type="pres">
      <dgm:prSet presAssocID="{A97CB4BA-BBA3-4A7B-B3AF-DADD34D59723}" presName="horz2" presStyleCnt="0"/>
      <dgm:spPr/>
    </dgm:pt>
    <dgm:pt modelId="{91F0AF6B-5D6F-4145-8EFA-1E8C09105CC7}" type="pres">
      <dgm:prSet presAssocID="{A97CB4BA-BBA3-4A7B-B3AF-DADD34D59723}" presName="horzSpace2" presStyleCnt="0"/>
      <dgm:spPr/>
    </dgm:pt>
    <dgm:pt modelId="{75B72FF7-E3B5-4EE9-96B1-AD62E719898B}" type="pres">
      <dgm:prSet presAssocID="{A97CB4BA-BBA3-4A7B-B3AF-DADD34D59723}" presName="tx2" presStyleLbl="revTx" presStyleIdx="5" presStyleCnt="7"/>
      <dgm:spPr/>
    </dgm:pt>
    <dgm:pt modelId="{93B6E07E-821A-4A81-90C7-DB78A1EEDD82}" type="pres">
      <dgm:prSet presAssocID="{A97CB4BA-BBA3-4A7B-B3AF-DADD34D59723}" presName="vert2" presStyleCnt="0"/>
      <dgm:spPr/>
    </dgm:pt>
    <dgm:pt modelId="{5C9B88F9-D1E8-4B54-B168-FA60C5168391}" type="pres">
      <dgm:prSet presAssocID="{A97CB4BA-BBA3-4A7B-B3AF-DADD34D59723}" presName="thinLine2b" presStyleLbl="callout" presStyleIdx="4" presStyleCnt="6"/>
      <dgm:spPr/>
    </dgm:pt>
    <dgm:pt modelId="{5F11F452-E65F-4F17-AAFA-B7BBA57199F0}" type="pres">
      <dgm:prSet presAssocID="{A97CB4BA-BBA3-4A7B-B3AF-DADD34D59723}" presName="vertSpace2b" presStyleCnt="0"/>
      <dgm:spPr/>
    </dgm:pt>
    <dgm:pt modelId="{EA559999-6BF1-4D95-BE00-E925B5A90DFB}" type="pres">
      <dgm:prSet presAssocID="{AEF6B6C1-4B30-45B8-8E02-E21C1813FD25}" presName="horz2" presStyleCnt="0"/>
      <dgm:spPr/>
    </dgm:pt>
    <dgm:pt modelId="{5ADF796A-1351-4B72-AC9A-8F854E5C2409}" type="pres">
      <dgm:prSet presAssocID="{AEF6B6C1-4B30-45B8-8E02-E21C1813FD25}" presName="horzSpace2" presStyleCnt="0"/>
      <dgm:spPr/>
    </dgm:pt>
    <dgm:pt modelId="{E3F66058-CEB1-42CE-BD4B-F5EF508BC365}" type="pres">
      <dgm:prSet presAssocID="{AEF6B6C1-4B30-45B8-8E02-E21C1813FD25}" presName="tx2" presStyleLbl="revTx" presStyleIdx="6" presStyleCnt="7"/>
      <dgm:spPr/>
    </dgm:pt>
    <dgm:pt modelId="{A020A41A-BF10-4BB0-831A-A6C46CAE2ADC}" type="pres">
      <dgm:prSet presAssocID="{AEF6B6C1-4B30-45B8-8E02-E21C1813FD25}" presName="vert2" presStyleCnt="0"/>
      <dgm:spPr/>
    </dgm:pt>
    <dgm:pt modelId="{71D63037-B347-4480-8271-8B91DCB25FDC}" type="pres">
      <dgm:prSet presAssocID="{AEF6B6C1-4B30-45B8-8E02-E21C1813FD25}" presName="thinLine2b" presStyleLbl="callout" presStyleIdx="5" presStyleCnt="6"/>
      <dgm:spPr/>
    </dgm:pt>
    <dgm:pt modelId="{9A7A6B86-F807-4043-B8D6-8C576714070F}" type="pres">
      <dgm:prSet presAssocID="{AEF6B6C1-4B30-45B8-8E02-E21C1813FD25}" presName="vertSpace2b" presStyleCnt="0"/>
      <dgm:spPr/>
    </dgm:pt>
  </dgm:ptLst>
  <dgm:cxnLst>
    <dgm:cxn modelId="{53BA530A-A474-4A54-BC3B-CE70A42BD8CB}" srcId="{DE19DB5C-F689-4310-BBAB-92C40BA83529}" destId="{8F721FB3-C8E2-4E6D-8662-11CEE2FEA9DE}" srcOrd="3" destOrd="0" parTransId="{055A1FB5-4C95-48C7-913F-94021BD64B62}" sibTransId="{80BCD9C1-7353-4809-9532-D3A9934FA832}"/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5CE7712A-23A5-4BCF-A4C8-83ABFF6706D1}" type="presOf" srcId="{8F721FB3-C8E2-4E6D-8662-11CEE2FEA9DE}" destId="{51AEC5A0-D534-422D-80A9-DA3C1BC0DBE0}" srcOrd="0" destOrd="0" presId="urn:microsoft.com/office/officeart/2008/layout/LinedList"/>
    <dgm:cxn modelId="{C5161A5F-1F61-4EC2-B670-98D6378F16C4}" srcId="{DE19DB5C-F689-4310-BBAB-92C40BA83529}" destId="{AEF6B6C1-4B30-45B8-8E02-E21C1813FD25}" srcOrd="5" destOrd="0" parTransId="{D3A24134-F0C4-47A4-9DF8-3075DC210A82}" sibTransId="{667ECDD6-600A-431F-8AEE-E5AD9FB5701B}"/>
    <dgm:cxn modelId="{588C1263-82A3-4DC0-A446-0AB70C416443}" type="presOf" srcId="{6B23665D-873C-46DA-96D4-BD45EDA408AE}" destId="{6FC3FA6B-273F-4F8C-BAC1-EFF3F0C3E55B}" srcOrd="0" destOrd="0" presId="urn:microsoft.com/office/officeart/2008/layout/LinedList"/>
    <dgm:cxn modelId="{04A46D54-B45C-4795-8F5E-5B66D88D75BC}" srcId="{DE19DB5C-F689-4310-BBAB-92C40BA83529}" destId="{A97CB4BA-BBA3-4A7B-B3AF-DADD34D59723}" srcOrd="4" destOrd="0" parTransId="{8698FBA5-4703-40B1-BDD5-19DEB9798B65}" sibTransId="{81EAF4F7-CE0C-402F-9AED-659775237311}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28488C7B-7F7B-44EA-8ADA-E0242B70D6AC}" srcId="{DE19DB5C-F689-4310-BBAB-92C40BA83529}" destId="{8509E581-EAC1-4388-8029-3A43B06AD53B}" srcOrd="2" destOrd="0" parTransId="{3BA9D405-8845-4325-883F-893561A886D4}" sibTransId="{EE598676-27A4-41E9-B9F3-5825A64166C3}"/>
    <dgm:cxn modelId="{961978A1-5E50-4A4C-9B31-C27E16DB104B}" srcId="{DE19DB5C-F689-4310-BBAB-92C40BA83529}" destId="{6B23665D-873C-46DA-96D4-BD45EDA408AE}" srcOrd="1" destOrd="0" parTransId="{14116CE1-28CC-49FE-B5DA-A3409CFE0D04}" sibTransId="{DD0FFD73-8FCF-4451-AC6B-3F126141AE4C}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97E6FFB2-BA67-402C-9EE1-BF5EB20A6E41}" type="presOf" srcId="{8509E581-EAC1-4388-8029-3A43B06AD53B}" destId="{260186A9-84BF-4F45-B623-2CB1E4976335}" srcOrd="0" destOrd="0" presId="urn:microsoft.com/office/officeart/2008/layout/LinedList"/>
    <dgm:cxn modelId="{2590CBF5-4C1D-4C5A-B763-6434EAC26EF6}" type="presOf" srcId="{AEF6B6C1-4B30-45B8-8E02-E21C1813FD25}" destId="{E3F66058-CEB1-42CE-BD4B-F5EF508BC365}" srcOrd="0" destOrd="0" presId="urn:microsoft.com/office/officeart/2008/layout/LinedList"/>
    <dgm:cxn modelId="{AB1C5DFF-8B6B-44AE-810E-EB298B28F594}" type="presOf" srcId="{A97CB4BA-BBA3-4A7B-B3AF-DADD34D59723}" destId="{75B72FF7-E3B5-4EE9-96B1-AD62E719898B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DE960F36-2BF2-4258-AA88-054A1C59F0A9}" type="presParOf" srcId="{3A32C6B9-FFFD-4351-B10A-78E553B39EA8}" destId="{FBF5468E-D310-4344-96DD-8F316072E60C}" srcOrd="4" destOrd="0" presId="urn:microsoft.com/office/officeart/2008/layout/LinedList"/>
    <dgm:cxn modelId="{C0223EB9-C166-45E1-B803-7776C4B59EF7}" type="presParOf" srcId="{FBF5468E-D310-4344-96DD-8F316072E60C}" destId="{B80A190A-C3FD-44E8-AE7E-D1922953ACCA}" srcOrd="0" destOrd="0" presId="urn:microsoft.com/office/officeart/2008/layout/LinedList"/>
    <dgm:cxn modelId="{2F3D9E55-688C-465B-832E-7227B023395B}" type="presParOf" srcId="{FBF5468E-D310-4344-96DD-8F316072E60C}" destId="{6FC3FA6B-273F-4F8C-BAC1-EFF3F0C3E55B}" srcOrd="1" destOrd="0" presId="urn:microsoft.com/office/officeart/2008/layout/LinedList"/>
    <dgm:cxn modelId="{0032AA66-2155-4E2A-BA23-40A8A873E23A}" type="presParOf" srcId="{FBF5468E-D310-4344-96DD-8F316072E60C}" destId="{6C7E2A2C-101C-48E0-90F9-73D1BD5BC214}" srcOrd="2" destOrd="0" presId="urn:microsoft.com/office/officeart/2008/layout/LinedList"/>
    <dgm:cxn modelId="{C582FA86-82DB-4637-B532-17240857D00B}" type="presParOf" srcId="{3A32C6B9-FFFD-4351-B10A-78E553B39EA8}" destId="{9470F9FA-0C9A-4F27-A86C-70B833A87DB3}" srcOrd="5" destOrd="0" presId="urn:microsoft.com/office/officeart/2008/layout/LinedList"/>
    <dgm:cxn modelId="{DB632006-7671-49D7-88DE-D7DB944625E4}" type="presParOf" srcId="{3A32C6B9-FFFD-4351-B10A-78E553B39EA8}" destId="{E71D5E38-32E9-4B9B-A6ED-9398584DE83C}" srcOrd="6" destOrd="0" presId="urn:microsoft.com/office/officeart/2008/layout/LinedList"/>
    <dgm:cxn modelId="{ABA09D04-0E8E-4D03-8E56-405D6863554F}" type="presParOf" srcId="{3A32C6B9-FFFD-4351-B10A-78E553B39EA8}" destId="{39A6CE86-6F8C-432A-85C5-32D8A634C61A}" srcOrd="7" destOrd="0" presId="urn:microsoft.com/office/officeart/2008/layout/LinedList"/>
    <dgm:cxn modelId="{7AC153AC-D507-4883-8AD1-71EFB10A2A68}" type="presParOf" srcId="{39A6CE86-6F8C-432A-85C5-32D8A634C61A}" destId="{FD89D382-CD57-4CF3-93A3-291EEE54F245}" srcOrd="0" destOrd="0" presId="urn:microsoft.com/office/officeart/2008/layout/LinedList"/>
    <dgm:cxn modelId="{559D2BE3-C4F8-4467-9C31-5C808E052EBA}" type="presParOf" srcId="{39A6CE86-6F8C-432A-85C5-32D8A634C61A}" destId="{260186A9-84BF-4F45-B623-2CB1E4976335}" srcOrd="1" destOrd="0" presId="urn:microsoft.com/office/officeart/2008/layout/LinedList"/>
    <dgm:cxn modelId="{20A33A69-4AA5-4923-8316-8E48B7D2813D}" type="presParOf" srcId="{39A6CE86-6F8C-432A-85C5-32D8A634C61A}" destId="{5B5FABD2-FB4B-42A6-8337-AC49A25ABB32}" srcOrd="2" destOrd="0" presId="urn:microsoft.com/office/officeart/2008/layout/LinedList"/>
    <dgm:cxn modelId="{40BA8BB0-8555-44F5-8D1E-124DEB4B086F}" type="presParOf" srcId="{3A32C6B9-FFFD-4351-B10A-78E553B39EA8}" destId="{3CBDB97B-4484-481D-B88F-6B96E0D0930C}" srcOrd="8" destOrd="0" presId="urn:microsoft.com/office/officeart/2008/layout/LinedList"/>
    <dgm:cxn modelId="{5B2FE180-CDB3-4F21-87BD-F43B9BAA56E2}" type="presParOf" srcId="{3A32C6B9-FFFD-4351-B10A-78E553B39EA8}" destId="{F695779F-6539-46F3-B5A9-A17A462396CF}" srcOrd="9" destOrd="0" presId="urn:microsoft.com/office/officeart/2008/layout/LinedList"/>
    <dgm:cxn modelId="{EB5396DA-18E0-48B6-96B1-34D29E648D09}" type="presParOf" srcId="{3A32C6B9-FFFD-4351-B10A-78E553B39EA8}" destId="{953799E1-7BFD-4CD0-A503-D1462DC3B53F}" srcOrd="10" destOrd="0" presId="urn:microsoft.com/office/officeart/2008/layout/LinedList"/>
    <dgm:cxn modelId="{239EDC41-5131-4002-99BE-FE27CC9A3F5A}" type="presParOf" srcId="{953799E1-7BFD-4CD0-A503-D1462DC3B53F}" destId="{C3124923-3B6C-43AC-AC71-F7992E00B7A4}" srcOrd="0" destOrd="0" presId="urn:microsoft.com/office/officeart/2008/layout/LinedList"/>
    <dgm:cxn modelId="{76EF0E2E-8FF2-4812-BD57-EF4E02906981}" type="presParOf" srcId="{953799E1-7BFD-4CD0-A503-D1462DC3B53F}" destId="{51AEC5A0-D534-422D-80A9-DA3C1BC0DBE0}" srcOrd="1" destOrd="0" presId="urn:microsoft.com/office/officeart/2008/layout/LinedList"/>
    <dgm:cxn modelId="{6BA76E86-2B97-4BB2-89F0-EC28799AA7CC}" type="presParOf" srcId="{953799E1-7BFD-4CD0-A503-D1462DC3B53F}" destId="{DBBB1537-0B6A-4E3B-8EE4-E24060CFA91E}" srcOrd="2" destOrd="0" presId="urn:microsoft.com/office/officeart/2008/layout/LinedList"/>
    <dgm:cxn modelId="{2FCA9BD0-6FC8-4419-98AE-8D0631D24BF9}" type="presParOf" srcId="{3A32C6B9-FFFD-4351-B10A-78E553B39EA8}" destId="{01DBE795-400C-43B3-ADD2-29183A4A9C57}" srcOrd="11" destOrd="0" presId="urn:microsoft.com/office/officeart/2008/layout/LinedList"/>
    <dgm:cxn modelId="{4203DFA2-B89F-4BE0-AD15-318F95EAF5B5}" type="presParOf" srcId="{3A32C6B9-FFFD-4351-B10A-78E553B39EA8}" destId="{62CA0B20-D00A-4548-85B4-EFF4E19C8221}" srcOrd="12" destOrd="0" presId="urn:microsoft.com/office/officeart/2008/layout/LinedList"/>
    <dgm:cxn modelId="{D52FA2D9-DFF0-4274-AECD-653904A8D9EE}" type="presParOf" srcId="{3A32C6B9-FFFD-4351-B10A-78E553B39EA8}" destId="{4D6E6779-0DF0-464F-A29F-BF4FB973C6A6}" srcOrd="13" destOrd="0" presId="urn:microsoft.com/office/officeart/2008/layout/LinedList"/>
    <dgm:cxn modelId="{4718CE68-08FA-49F5-BA8A-35296CC30507}" type="presParOf" srcId="{4D6E6779-0DF0-464F-A29F-BF4FB973C6A6}" destId="{91F0AF6B-5D6F-4145-8EFA-1E8C09105CC7}" srcOrd="0" destOrd="0" presId="urn:microsoft.com/office/officeart/2008/layout/LinedList"/>
    <dgm:cxn modelId="{FC7E73F0-FCC8-4302-974C-44D7F0622852}" type="presParOf" srcId="{4D6E6779-0DF0-464F-A29F-BF4FB973C6A6}" destId="{75B72FF7-E3B5-4EE9-96B1-AD62E719898B}" srcOrd="1" destOrd="0" presId="urn:microsoft.com/office/officeart/2008/layout/LinedList"/>
    <dgm:cxn modelId="{20155627-8E85-4BE4-92B4-A0D1DE892B61}" type="presParOf" srcId="{4D6E6779-0DF0-464F-A29F-BF4FB973C6A6}" destId="{93B6E07E-821A-4A81-90C7-DB78A1EEDD82}" srcOrd="2" destOrd="0" presId="urn:microsoft.com/office/officeart/2008/layout/LinedList"/>
    <dgm:cxn modelId="{08924FDE-7869-4A44-B547-EDE4F7F21672}" type="presParOf" srcId="{3A32C6B9-FFFD-4351-B10A-78E553B39EA8}" destId="{5C9B88F9-D1E8-4B54-B168-FA60C5168391}" srcOrd="14" destOrd="0" presId="urn:microsoft.com/office/officeart/2008/layout/LinedList"/>
    <dgm:cxn modelId="{A3B9E3DC-7875-4AA5-A526-CE7D902F4937}" type="presParOf" srcId="{3A32C6B9-FFFD-4351-B10A-78E553B39EA8}" destId="{5F11F452-E65F-4F17-AAFA-B7BBA57199F0}" srcOrd="15" destOrd="0" presId="urn:microsoft.com/office/officeart/2008/layout/LinedList"/>
    <dgm:cxn modelId="{31910F88-72B8-488D-AB88-89D7B5380398}" type="presParOf" srcId="{3A32C6B9-FFFD-4351-B10A-78E553B39EA8}" destId="{EA559999-6BF1-4D95-BE00-E925B5A90DFB}" srcOrd="16" destOrd="0" presId="urn:microsoft.com/office/officeart/2008/layout/LinedList"/>
    <dgm:cxn modelId="{853084AE-C024-4F5C-8550-BC3EA93727A8}" type="presParOf" srcId="{EA559999-6BF1-4D95-BE00-E925B5A90DFB}" destId="{5ADF796A-1351-4B72-AC9A-8F854E5C2409}" srcOrd="0" destOrd="0" presId="urn:microsoft.com/office/officeart/2008/layout/LinedList"/>
    <dgm:cxn modelId="{129BEA14-69F2-4794-BD05-65102B71A280}" type="presParOf" srcId="{EA559999-6BF1-4D95-BE00-E925B5A90DFB}" destId="{E3F66058-CEB1-42CE-BD4B-F5EF508BC365}" srcOrd="1" destOrd="0" presId="urn:microsoft.com/office/officeart/2008/layout/LinedList"/>
    <dgm:cxn modelId="{D16F0461-D91C-438A-B08E-87B0B8A8D400}" type="presParOf" srcId="{EA559999-6BF1-4D95-BE00-E925B5A90DFB}" destId="{A020A41A-BF10-4BB0-831A-A6C46CAE2ADC}" srcOrd="2" destOrd="0" presId="urn:microsoft.com/office/officeart/2008/layout/LinedList"/>
    <dgm:cxn modelId="{BCCB997E-5200-451B-B4FE-718DB18F3A30}" type="presParOf" srcId="{3A32C6B9-FFFD-4351-B10A-78E553B39EA8}" destId="{71D63037-B347-4480-8271-8B91DCB25FDC}" srcOrd="17" destOrd="0" presId="urn:microsoft.com/office/officeart/2008/layout/LinedList"/>
    <dgm:cxn modelId="{DBCF8192-E859-42BF-AB1D-B3037C04FC49}" type="presParOf" srcId="{3A32C6B9-FFFD-4351-B10A-78E553B39EA8}" destId="{9A7A6B86-F807-4043-B8D6-8C576714070F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5:</a:t>
          </a:r>
        </a:p>
        <a:p>
          <a:r>
            <a:rPr lang="en-US" dirty="0">
              <a:solidFill>
                <a:schemeClr val="bg1"/>
              </a:solidFill>
            </a:rPr>
            <a:t>Preparation of Action Plan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Assess with project stakeholders the key elements needed to ensure development of target sites. Identify key steps and constraints.</a:t>
          </a:r>
        </a:p>
        <a:p>
          <a:endParaRPr lang="en-US" dirty="0"/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AEF6B6C1-4B30-45B8-8E02-E21C1813FD25}">
      <dgm:prSet/>
      <dgm:spPr/>
      <dgm:t>
        <a:bodyPr/>
        <a:lstStyle/>
        <a:p>
          <a:r>
            <a:rPr lang="en-US" dirty="0"/>
            <a:t>Identify non-federal cost-share and fund development opportunities.</a:t>
          </a:r>
        </a:p>
      </dgm:t>
    </dgm:pt>
    <dgm:pt modelId="{D3A24134-F0C4-47A4-9DF8-3075DC210A82}" type="parTrans" cxnId="{C5161A5F-1F61-4EC2-B670-98D6378F16C4}">
      <dgm:prSet/>
      <dgm:spPr/>
      <dgm:t>
        <a:bodyPr/>
        <a:lstStyle/>
        <a:p>
          <a:endParaRPr lang="en-US"/>
        </a:p>
      </dgm:t>
    </dgm:pt>
    <dgm:pt modelId="{667ECDD6-600A-431F-8AEE-E5AD9FB5701B}" type="sibTrans" cxnId="{C5161A5F-1F61-4EC2-B670-98D6378F16C4}">
      <dgm:prSet/>
      <dgm:spPr/>
      <dgm:t>
        <a:bodyPr/>
        <a:lstStyle/>
        <a:p>
          <a:endParaRPr lang="en-US"/>
        </a:p>
      </dgm:t>
    </dgm:pt>
    <dgm:pt modelId="{FE3717BB-83D4-4497-BD35-2027A1E12A12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Discussion of procedures to address remaining barriers.</a:t>
          </a:r>
        </a:p>
      </dgm:t>
    </dgm:pt>
    <dgm:pt modelId="{347766BA-152E-479C-AE8B-860650DECD8F}" type="parTrans" cxnId="{19DEA781-F3B7-4574-9E3D-C003D45BD00F}">
      <dgm:prSet/>
      <dgm:spPr/>
      <dgm:t>
        <a:bodyPr/>
        <a:lstStyle/>
        <a:p>
          <a:endParaRPr lang="en-US"/>
        </a:p>
      </dgm:t>
    </dgm:pt>
    <dgm:pt modelId="{9C541480-495E-4108-8AF5-1158C7BAD45C}" type="sibTrans" cxnId="{19DEA781-F3B7-4574-9E3D-C003D45BD00F}">
      <dgm:prSet/>
      <dgm:spPr/>
      <dgm:t>
        <a:bodyPr/>
        <a:lstStyle/>
        <a:p>
          <a:endParaRPr lang="en-US"/>
        </a:p>
      </dgm:t>
    </dgm:pt>
    <dgm:pt modelId="{94A75096-7CA4-416A-BDD1-5AEAF37B83C8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Identify key roles for stakeholders to ensure implementation.</a:t>
          </a:r>
        </a:p>
      </dgm:t>
    </dgm:pt>
    <dgm:pt modelId="{D95D094A-408E-4D20-B3A8-6291E5FD0207}" type="parTrans" cxnId="{F3146A65-F203-47A4-933A-2ABE2A60A4BA}">
      <dgm:prSet/>
      <dgm:spPr/>
      <dgm:t>
        <a:bodyPr/>
        <a:lstStyle/>
        <a:p>
          <a:endParaRPr lang="en-US"/>
        </a:p>
      </dgm:t>
    </dgm:pt>
    <dgm:pt modelId="{4C83964F-ABF7-46B3-92FC-2A9427B6B11C}" type="sibTrans" cxnId="{F3146A65-F203-47A4-933A-2ABE2A60A4BA}">
      <dgm:prSet/>
      <dgm:spPr/>
      <dgm:t>
        <a:bodyPr/>
        <a:lstStyle/>
        <a:p>
          <a:endParaRPr lang="en-US"/>
        </a:p>
      </dgm:t>
    </dgm:pt>
    <dgm:pt modelId="{01FC355B-80B8-431B-A3C1-D46F3588D8F2}">
      <dgm:prSet/>
      <dgm:spPr/>
      <dgm:t>
        <a:bodyPr/>
        <a:lstStyle/>
        <a:p>
          <a:r>
            <a:rPr lang="en-US" dirty="0"/>
            <a:t>Develop a Final Action Plan document that summarizes key steps to obtain future funding and to ensure project implementation.</a:t>
          </a:r>
        </a:p>
      </dgm:t>
    </dgm:pt>
    <dgm:pt modelId="{CEABEB4B-6757-4EEE-9405-9C2D1A38A928}" type="parTrans" cxnId="{1DE88C46-61B7-4886-9F7A-77AB0CB0BEF3}">
      <dgm:prSet/>
      <dgm:spPr/>
      <dgm:t>
        <a:bodyPr/>
        <a:lstStyle/>
        <a:p>
          <a:endParaRPr lang="en-US"/>
        </a:p>
      </dgm:t>
    </dgm:pt>
    <dgm:pt modelId="{42E7CDED-2DF2-4340-BF05-0016D26E36E0}" type="sibTrans" cxnId="{1DE88C46-61B7-4886-9F7A-77AB0CB0BEF3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6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6" custScaleY="282549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5"/>
      <dgm:spPr/>
    </dgm:pt>
    <dgm:pt modelId="{449BBF82-1E50-4409-81AD-40BF25C83022}" type="pres">
      <dgm:prSet presAssocID="{949F58EF-54CA-4C0D-B1EE-8E4C575068FA}" presName="vertSpace2b" presStyleCnt="0"/>
      <dgm:spPr/>
    </dgm:pt>
    <dgm:pt modelId="{EA559999-6BF1-4D95-BE00-E925B5A90DFB}" type="pres">
      <dgm:prSet presAssocID="{AEF6B6C1-4B30-45B8-8E02-E21C1813FD25}" presName="horz2" presStyleCnt="0"/>
      <dgm:spPr/>
    </dgm:pt>
    <dgm:pt modelId="{5ADF796A-1351-4B72-AC9A-8F854E5C2409}" type="pres">
      <dgm:prSet presAssocID="{AEF6B6C1-4B30-45B8-8E02-E21C1813FD25}" presName="horzSpace2" presStyleCnt="0"/>
      <dgm:spPr/>
    </dgm:pt>
    <dgm:pt modelId="{E3F66058-CEB1-42CE-BD4B-F5EF508BC365}" type="pres">
      <dgm:prSet presAssocID="{AEF6B6C1-4B30-45B8-8E02-E21C1813FD25}" presName="tx2" presStyleLbl="revTx" presStyleIdx="2" presStyleCnt="6"/>
      <dgm:spPr/>
    </dgm:pt>
    <dgm:pt modelId="{A020A41A-BF10-4BB0-831A-A6C46CAE2ADC}" type="pres">
      <dgm:prSet presAssocID="{AEF6B6C1-4B30-45B8-8E02-E21C1813FD25}" presName="vert2" presStyleCnt="0"/>
      <dgm:spPr/>
    </dgm:pt>
    <dgm:pt modelId="{71D63037-B347-4480-8271-8B91DCB25FDC}" type="pres">
      <dgm:prSet presAssocID="{AEF6B6C1-4B30-45B8-8E02-E21C1813FD25}" presName="thinLine2b" presStyleLbl="callout" presStyleIdx="1" presStyleCnt="5"/>
      <dgm:spPr/>
    </dgm:pt>
    <dgm:pt modelId="{9A7A6B86-F807-4043-B8D6-8C576714070F}" type="pres">
      <dgm:prSet presAssocID="{AEF6B6C1-4B30-45B8-8E02-E21C1813FD25}" presName="vertSpace2b" presStyleCnt="0"/>
      <dgm:spPr/>
    </dgm:pt>
    <dgm:pt modelId="{8FC8703A-3A41-487A-9625-88C3342081B5}" type="pres">
      <dgm:prSet presAssocID="{FE3717BB-83D4-4497-BD35-2027A1E12A12}" presName="horz2" presStyleCnt="0"/>
      <dgm:spPr/>
    </dgm:pt>
    <dgm:pt modelId="{4D6F79E2-AF2F-4DD1-AA8B-A865B3B142BB}" type="pres">
      <dgm:prSet presAssocID="{FE3717BB-83D4-4497-BD35-2027A1E12A12}" presName="horzSpace2" presStyleCnt="0"/>
      <dgm:spPr/>
    </dgm:pt>
    <dgm:pt modelId="{3ECE5BE1-ABEF-4A4D-83A5-B3FBA5009F95}" type="pres">
      <dgm:prSet presAssocID="{FE3717BB-83D4-4497-BD35-2027A1E12A12}" presName="tx2" presStyleLbl="revTx" presStyleIdx="3" presStyleCnt="6"/>
      <dgm:spPr/>
    </dgm:pt>
    <dgm:pt modelId="{76D3407C-E2C1-46FD-B60A-9E819AD22691}" type="pres">
      <dgm:prSet presAssocID="{FE3717BB-83D4-4497-BD35-2027A1E12A12}" presName="vert2" presStyleCnt="0"/>
      <dgm:spPr/>
    </dgm:pt>
    <dgm:pt modelId="{8E7877AA-6DAC-4CB8-90E1-1AD1F8B55977}" type="pres">
      <dgm:prSet presAssocID="{FE3717BB-83D4-4497-BD35-2027A1E12A12}" presName="thinLine2b" presStyleLbl="callout" presStyleIdx="2" presStyleCnt="5"/>
      <dgm:spPr/>
    </dgm:pt>
    <dgm:pt modelId="{7740091D-A8E4-43A3-889B-8E88F3266964}" type="pres">
      <dgm:prSet presAssocID="{FE3717BB-83D4-4497-BD35-2027A1E12A12}" presName="vertSpace2b" presStyleCnt="0"/>
      <dgm:spPr/>
    </dgm:pt>
    <dgm:pt modelId="{43A9E1B9-5378-47CE-A12E-061E92D72D26}" type="pres">
      <dgm:prSet presAssocID="{94A75096-7CA4-416A-BDD1-5AEAF37B83C8}" presName="horz2" presStyleCnt="0"/>
      <dgm:spPr/>
    </dgm:pt>
    <dgm:pt modelId="{0EE9C22C-472A-40B6-958A-F7FBB854CF63}" type="pres">
      <dgm:prSet presAssocID="{94A75096-7CA4-416A-BDD1-5AEAF37B83C8}" presName="horzSpace2" presStyleCnt="0"/>
      <dgm:spPr/>
    </dgm:pt>
    <dgm:pt modelId="{20520509-D7A0-4121-81F7-F2BC2AA1F8B8}" type="pres">
      <dgm:prSet presAssocID="{94A75096-7CA4-416A-BDD1-5AEAF37B83C8}" presName="tx2" presStyleLbl="revTx" presStyleIdx="4" presStyleCnt="6"/>
      <dgm:spPr/>
    </dgm:pt>
    <dgm:pt modelId="{C19184C1-AEC6-4C3F-B48F-238ED1A2ECAB}" type="pres">
      <dgm:prSet presAssocID="{94A75096-7CA4-416A-BDD1-5AEAF37B83C8}" presName="vert2" presStyleCnt="0"/>
      <dgm:spPr/>
    </dgm:pt>
    <dgm:pt modelId="{A87634FD-F378-401C-8337-FE16113F98C6}" type="pres">
      <dgm:prSet presAssocID="{94A75096-7CA4-416A-BDD1-5AEAF37B83C8}" presName="thinLine2b" presStyleLbl="callout" presStyleIdx="3" presStyleCnt="5"/>
      <dgm:spPr/>
    </dgm:pt>
    <dgm:pt modelId="{132ABFC2-0AA5-498B-B40E-67D32FC95879}" type="pres">
      <dgm:prSet presAssocID="{94A75096-7CA4-416A-BDD1-5AEAF37B83C8}" presName="vertSpace2b" presStyleCnt="0"/>
      <dgm:spPr/>
    </dgm:pt>
    <dgm:pt modelId="{4C6F223D-8B4D-49E8-9EDE-349870E92849}" type="pres">
      <dgm:prSet presAssocID="{01FC355B-80B8-431B-A3C1-D46F3588D8F2}" presName="horz2" presStyleCnt="0"/>
      <dgm:spPr/>
    </dgm:pt>
    <dgm:pt modelId="{6FDBB0A2-73B7-4DEB-8CD8-B0902EF912B9}" type="pres">
      <dgm:prSet presAssocID="{01FC355B-80B8-431B-A3C1-D46F3588D8F2}" presName="horzSpace2" presStyleCnt="0"/>
      <dgm:spPr/>
    </dgm:pt>
    <dgm:pt modelId="{413F6739-DACF-4EF3-918C-A001C1D94DDD}" type="pres">
      <dgm:prSet presAssocID="{01FC355B-80B8-431B-A3C1-D46F3588D8F2}" presName="tx2" presStyleLbl="revTx" presStyleIdx="5" presStyleCnt="6"/>
      <dgm:spPr/>
    </dgm:pt>
    <dgm:pt modelId="{8B0B3B45-23F8-4B1F-975B-952459BCA353}" type="pres">
      <dgm:prSet presAssocID="{01FC355B-80B8-431B-A3C1-D46F3588D8F2}" presName="vert2" presStyleCnt="0"/>
      <dgm:spPr/>
    </dgm:pt>
    <dgm:pt modelId="{2768FE4A-3813-439A-A1AB-AB909374C8CC}" type="pres">
      <dgm:prSet presAssocID="{01FC355B-80B8-431B-A3C1-D46F3588D8F2}" presName="thinLine2b" presStyleLbl="callout" presStyleIdx="4" presStyleCnt="5"/>
      <dgm:spPr/>
    </dgm:pt>
    <dgm:pt modelId="{5B5ABDB0-452D-49C9-B91F-4A5D550C3415}" type="pres">
      <dgm:prSet presAssocID="{01FC355B-80B8-431B-A3C1-D46F3588D8F2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D62B002C-83EF-402B-87EB-09C0C45227D0}" type="presOf" srcId="{94A75096-7CA4-416A-BDD1-5AEAF37B83C8}" destId="{20520509-D7A0-4121-81F7-F2BC2AA1F8B8}" srcOrd="0" destOrd="0" presId="urn:microsoft.com/office/officeart/2008/layout/LinedList"/>
    <dgm:cxn modelId="{14038E5C-16CF-4336-9AF6-7ABD71813B09}" type="presOf" srcId="{01FC355B-80B8-431B-A3C1-D46F3588D8F2}" destId="{413F6739-DACF-4EF3-918C-A001C1D94DDD}" srcOrd="0" destOrd="0" presId="urn:microsoft.com/office/officeart/2008/layout/LinedList"/>
    <dgm:cxn modelId="{C5161A5F-1F61-4EC2-B670-98D6378F16C4}" srcId="{DE19DB5C-F689-4310-BBAB-92C40BA83529}" destId="{AEF6B6C1-4B30-45B8-8E02-E21C1813FD25}" srcOrd="1" destOrd="0" parTransId="{D3A24134-F0C4-47A4-9DF8-3075DC210A82}" sibTransId="{667ECDD6-600A-431F-8AEE-E5AD9FB5701B}"/>
    <dgm:cxn modelId="{F3146A65-F203-47A4-933A-2ABE2A60A4BA}" srcId="{DE19DB5C-F689-4310-BBAB-92C40BA83529}" destId="{94A75096-7CA4-416A-BDD1-5AEAF37B83C8}" srcOrd="3" destOrd="0" parTransId="{D95D094A-408E-4D20-B3A8-6291E5FD0207}" sibTransId="{4C83964F-ABF7-46B3-92FC-2A9427B6B11C}"/>
    <dgm:cxn modelId="{1DE88C46-61B7-4886-9F7A-77AB0CB0BEF3}" srcId="{DE19DB5C-F689-4310-BBAB-92C40BA83529}" destId="{01FC355B-80B8-431B-A3C1-D46F3588D8F2}" srcOrd="4" destOrd="0" parTransId="{CEABEB4B-6757-4EEE-9405-9C2D1A38A928}" sibTransId="{42E7CDED-2DF2-4340-BF05-0016D26E36E0}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19DEA781-F3B7-4574-9E3D-C003D45BD00F}" srcId="{DE19DB5C-F689-4310-BBAB-92C40BA83529}" destId="{FE3717BB-83D4-4497-BD35-2027A1E12A12}" srcOrd="2" destOrd="0" parTransId="{347766BA-152E-479C-AE8B-860650DECD8F}" sibTransId="{9C541480-495E-4108-8AF5-1158C7BAD45C}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2AF7D3CD-5047-4E05-8354-F9D8C2457730}" type="presOf" srcId="{FE3717BB-83D4-4497-BD35-2027A1E12A12}" destId="{3ECE5BE1-ABEF-4A4D-83A5-B3FBA5009F95}" srcOrd="0" destOrd="0" presId="urn:microsoft.com/office/officeart/2008/layout/LinedList"/>
    <dgm:cxn modelId="{2590CBF5-4C1D-4C5A-B763-6434EAC26EF6}" type="presOf" srcId="{AEF6B6C1-4B30-45B8-8E02-E21C1813FD25}" destId="{E3F66058-CEB1-42CE-BD4B-F5EF508BC365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31910F88-72B8-488D-AB88-89D7B5380398}" type="presParOf" srcId="{3A32C6B9-FFFD-4351-B10A-78E553B39EA8}" destId="{EA559999-6BF1-4D95-BE00-E925B5A90DFB}" srcOrd="4" destOrd="0" presId="urn:microsoft.com/office/officeart/2008/layout/LinedList"/>
    <dgm:cxn modelId="{853084AE-C024-4F5C-8550-BC3EA93727A8}" type="presParOf" srcId="{EA559999-6BF1-4D95-BE00-E925B5A90DFB}" destId="{5ADF796A-1351-4B72-AC9A-8F854E5C2409}" srcOrd="0" destOrd="0" presId="urn:microsoft.com/office/officeart/2008/layout/LinedList"/>
    <dgm:cxn modelId="{129BEA14-69F2-4794-BD05-65102B71A280}" type="presParOf" srcId="{EA559999-6BF1-4D95-BE00-E925B5A90DFB}" destId="{E3F66058-CEB1-42CE-BD4B-F5EF508BC365}" srcOrd="1" destOrd="0" presId="urn:microsoft.com/office/officeart/2008/layout/LinedList"/>
    <dgm:cxn modelId="{D16F0461-D91C-438A-B08E-87B0B8A8D400}" type="presParOf" srcId="{EA559999-6BF1-4D95-BE00-E925B5A90DFB}" destId="{A020A41A-BF10-4BB0-831A-A6C46CAE2ADC}" srcOrd="2" destOrd="0" presId="urn:microsoft.com/office/officeart/2008/layout/LinedList"/>
    <dgm:cxn modelId="{BCCB997E-5200-451B-B4FE-718DB18F3A30}" type="presParOf" srcId="{3A32C6B9-FFFD-4351-B10A-78E553B39EA8}" destId="{71D63037-B347-4480-8271-8B91DCB25FDC}" srcOrd="5" destOrd="0" presId="urn:microsoft.com/office/officeart/2008/layout/LinedList"/>
    <dgm:cxn modelId="{DBCF8192-E859-42BF-AB1D-B3037C04FC49}" type="presParOf" srcId="{3A32C6B9-FFFD-4351-B10A-78E553B39EA8}" destId="{9A7A6B86-F807-4043-B8D6-8C576714070F}" srcOrd="6" destOrd="0" presId="urn:microsoft.com/office/officeart/2008/layout/LinedList"/>
    <dgm:cxn modelId="{C0D285F1-C7AE-44AA-869C-C33DF40FAA3D}" type="presParOf" srcId="{3A32C6B9-FFFD-4351-B10A-78E553B39EA8}" destId="{8FC8703A-3A41-487A-9625-88C3342081B5}" srcOrd="7" destOrd="0" presId="urn:microsoft.com/office/officeart/2008/layout/LinedList"/>
    <dgm:cxn modelId="{3ED6C48C-0765-4E27-8686-C79689345535}" type="presParOf" srcId="{8FC8703A-3A41-487A-9625-88C3342081B5}" destId="{4D6F79E2-AF2F-4DD1-AA8B-A865B3B142BB}" srcOrd="0" destOrd="0" presId="urn:microsoft.com/office/officeart/2008/layout/LinedList"/>
    <dgm:cxn modelId="{956321D0-23B8-47EC-9F37-5A5785D4F94E}" type="presParOf" srcId="{8FC8703A-3A41-487A-9625-88C3342081B5}" destId="{3ECE5BE1-ABEF-4A4D-83A5-B3FBA5009F95}" srcOrd="1" destOrd="0" presId="urn:microsoft.com/office/officeart/2008/layout/LinedList"/>
    <dgm:cxn modelId="{D41695CF-E786-4017-A199-CF58084C4565}" type="presParOf" srcId="{8FC8703A-3A41-487A-9625-88C3342081B5}" destId="{76D3407C-E2C1-46FD-B60A-9E819AD22691}" srcOrd="2" destOrd="0" presId="urn:microsoft.com/office/officeart/2008/layout/LinedList"/>
    <dgm:cxn modelId="{3C4FFA91-AC74-44CE-8E07-02438CECD6BB}" type="presParOf" srcId="{3A32C6B9-FFFD-4351-B10A-78E553B39EA8}" destId="{8E7877AA-6DAC-4CB8-90E1-1AD1F8B55977}" srcOrd="8" destOrd="0" presId="urn:microsoft.com/office/officeart/2008/layout/LinedList"/>
    <dgm:cxn modelId="{45502B5A-21AC-43B6-93FE-F5C43188515C}" type="presParOf" srcId="{3A32C6B9-FFFD-4351-B10A-78E553B39EA8}" destId="{7740091D-A8E4-43A3-889B-8E88F3266964}" srcOrd="9" destOrd="0" presId="urn:microsoft.com/office/officeart/2008/layout/LinedList"/>
    <dgm:cxn modelId="{708E5B3C-0524-4E28-A22C-6C18902B2AC7}" type="presParOf" srcId="{3A32C6B9-FFFD-4351-B10A-78E553B39EA8}" destId="{43A9E1B9-5378-47CE-A12E-061E92D72D26}" srcOrd="10" destOrd="0" presId="urn:microsoft.com/office/officeart/2008/layout/LinedList"/>
    <dgm:cxn modelId="{E1DA9CBE-FDDD-4315-ABCE-D6A0457F5E13}" type="presParOf" srcId="{43A9E1B9-5378-47CE-A12E-061E92D72D26}" destId="{0EE9C22C-472A-40B6-958A-F7FBB854CF63}" srcOrd="0" destOrd="0" presId="urn:microsoft.com/office/officeart/2008/layout/LinedList"/>
    <dgm:cxn modelId="{2A833223-7C52-4ADD-86D2-744ACB8DB53A}" type="presParOf" srcId="{43A9E1B9-5378-47CE-A12E-061E92D72D26}" destId="{20520509-D7A0-4121-81F7-F2BC2AA1F8B8}" srcOrd="1" destOrd="0" presId="urn:microsoft.com/office/officeart/2008/layout/LinedList"/>
    <dgm:cxn modelId="{47D3C1ED-74AD-4F11-AAFD-26F33C9BA0E7}" type="presParOf" srcId="{43A9E1B9-5378-47CE-A12E-061E92D72D26}" destId="{C19184C1-AEC6-4C3F-B48F-238ED1A2ECAB}" srcOrd="2" destOrd="0" presId="urn:microsoft.com/office/officeart/2008/layout/LinedList"/>
    <dgm:cxn modelId="{9D5986E8-9638-4ED2-84D4-585D44E3AA14}" type="presParOf" srcId="{3A32C6B9-FFFD-4351-B10A-78E553B39EA8}" destId="{A87634FD-F378-401C-8337-FE16113F98C6}" srcOrd="11" destOrd="0" presId="urn:microsoft.com/office/officeart/2008/layout/LinedList"/>
    <dgm:cxn modelId="{F892B2FB-F647-4215-BB2B-5353A54CC359}" type="presParOf" srcId="{3A32C6B9-FFFD-4351-B10A-78E553B39EA8}" destId="{132ABFC2-0AA5-498B-B40E-67D32FC95879}" srcOrd="12" destOrd="0" presId="urn:microsoft.com/office/officeart/2008/layout/LinedList"/>
    <dgm:cxn modelId="{215ED7D2-327E-4055-BA44-66B869301ED6}" type="presParOf" srcId="{3A32C6B9-FFFD-4351-B10A-78E553B39EA8}" destId="{4C6F223D-8B4D-49E8-9EDE-349870E92849}" srcOrd="13" destOrd="0" presId="urn:microsoft.com/office/officeart/2008/layout/LinedList"/>
    <dgm:cxn modelId="{56EB9CD3-68DE-4B4E-95EE-BFF4F2B2BF2F}" type="presParOf" srcId="{4C6F223D-8B4D-49E8-9EDE-349870E92849}" destId="{6FDBB0A2-73B7-4DEB-8CD8-B0902EF912B9}" srcOrd="0" destOrd="0" presId="urn:microsoft.com/office/officeart/2008/layout/LinedList"/>
    <dgm:cxn modelId="{9F052DB7-3B2C-41BA-B10A-28CF21DA8B2A}" type="presParOf" srcId="{4C6F223D-8B4D-49E8-9EDE-349870E92849}" destId="{413F6739-DACF-4EF3-918C-A001C1D94DDD}" srcOrd="1" destOrd="0" presId="urn:microsoft.com/office/officeart/2008/layout/LinedList"/>
    <dgm:cxn modelId="{F1FFB66E-9DC7-4F2C-B682-2B6CB0F9FD89}" type="presParOf" srcId="{4C6F223D-8B4D-49E8-9EDE-349870E92849}" destId="{8B0B3B45-23F8-4B1F-975B-952459BCA353}" srcOrd="2" destOrd="0" presId="urn:microsoft.com/office/officeart/2008/layout/LinedList"/>
    <dgm:cxn modelId="{5BA8D3AD-6844-4FA8-BDE8-7FBC06CD70CB}" type="presParOf" srcId="{3A32C6B9-FFFD-4351-B10A-78E553B39EA8}" destId="{2768FE4A-3813-439A-A1AB-AB909374C8CC}" srcOrd="14" destOrd="0" presId="urn:microsoft.com/office/officeart/2008/layout/LinedList"/>
    <dgm:cxn modelId="{0228BC4A-DB6F-4131-9E11-C7490284070E}" type="presParOf" srcId="{3A32C6B9-FFFD-4351-B10A-78E553B39EA8}" destId="{5B5ABDB0-452D-49C9-B91F-4A5D550C3415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 custT="1"/>
      <dgm:spPr>
        <a:solidFill>
          <a:srgbClr val="283E7C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Task 6:</a:t>
          </a:r>
        </a:p>
        <a:p>
          <a:r>
            <a:rPr lang="en-US" sz="2000" dirty="0">
              <a:solidFill>
                <a:schemeClr val="bg1"/>
              </a:solidFill>
            </a:rPr>
            <a:t>Case Study Activities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Provide a 2-5 page summary of the project tasks and conclusions.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E4AB1259-B6B0-4CFC-AA09-6748B6EA968A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Develop a lessons learned summary that highlights the key challenges, issues and barriers encountered during the study.</a:t>
          </a:r>
        </a:p>
      </dgm:t>
    </dgm:pt>
    <dgm:pt modelId="{62331D6B-6317-47B0-ABF0-8F864DAB7BD6}" type="parTrans" cxnId="{D14FF7B4-B7C6-4A7A-A96C-E3F6AA966E6F}">
      <dgm:prSet/>
      <dgm:spPr/>
      <dgm:t>
        <a:bodyPr/>
        <a:lstStyle/>
        <a:p>
          <a:endParaRPr lang="en-US"/>
        </a:p>
      </dgm:t>
    </dgm:pt>
    <dgm:pt modelId="{A3E7CD41-252D-4F8F-960D-301B1E1F402A}" type="sibTrans" cxnId="{D14FF7B4-B7C6-4A7A-A96C-E3F6AA966E6F}">
      <dgm:prSet/>
      <dgm:spPr/>
      <dgm:t>
        <a:bodyPr/>
        <a:lstStyle/>
        <a:p>
          <a:endParaRPr lang="en-US"/>
        </a:p>
      </dgm:t>
    </dgm:pt>
    <dgm:pt modelId="{B8B12E86-9D08-4C3E-B1A5-080BFAD4B6A9}">
      <dgm:prSet/>
      <dgm:spPr/>
      <dgm:t>
        <a:bodyPr/>
        <a:lstStyle/>
        <a:p>
          <a:r>
            <a:rPr lang="en-US" dirty="0"/>
            <a:t>Coordination with FHWA staff.</a:t>
          </a:r>
        </a:p>
      </dgm:t>
    </dgm:pt>
    <dgm:pt modelId="{E05F2F6B-B59C-40DD-9D7E-255C5C969CD8}" type="parTrans" cxnId="{358F74C9-889F-4B24-9958-E0516C261409}">
      <dgm:prSet/>
      <dgm:spPr/>
      <dgm:t>
        <a:bodyPr/>
        <a:lstStyle/>
        <a:p>
          <a:endParaRPr lang="en-US"/>
        </a:p>
      </dgm:t>
    </dgm:pt>
    <dgm:pt modelId="{72CB23E1-E0D0-44D6-B782-4FEF6F7A5E52}" type="sibTrans" cxnId="{358F74C9-889F-4B24-9958-E0516C261409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4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4" custScaleY="99719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3"/>
      <dgm:spPr/>
    </dgm:pt>
    <dgm:pt modelId="{449BBF82-1E50-4409-81AD-40BF25C83022}" type="pres">
      <dgm:prSet presAssocID="{949F58EF-54CA-4C0D-B1EE-8E4C575068FA}" presName="vertSpace2b" presStyleCnt="0"/>
      <dgm:spPr/>
    </dgm:pt>
    <dgm:pt modelId="{C6FE1E3C-EA2D-43F8-9E6D-1BD5E82B8DD8}" type="pres">
      <dgm:prSet presAssocID="{E4AB1259-B6B0-4CFC-AA09-6748B6EA968A}" presName="horz2" presStyleCnt="0"/>
      <dgm:spPr/>
    </dgm:pt>
    <dgm:pt modelId="{22FEFA86-B6AF-4B73-A224-2DFE192CC551}" type="pres">
      <dgm:prSet presAssocID="{E4AB1259-B6B0-4CFC-AA09-6748B6EA968A}" presName="horzSpace2" presStyleCnt="0"/>
      <dgm:spPr/>
    </dgm:pt>
    <dgm:pt modelId="{A7DDB028-2818-4E30-A39F-0BBF64AA700D}" type="pres">
      <dgm:prSet presAssocID="{E4AB1259-B6B0-4CFC-AA09-6748B6EA968A}" presName="tx2" presStyleLbl="revTx" presStyleIdx="2" presStyleCnt="4"/>
      <dgm:spPr/>
    </dgm:pt>
    <dgm:pt modelId="{48B3BB93-BE71-4461-B5DD-BDBA8CEC3012}" type="pres">
      <dgm:prSet presAssocID="{E4AB1259-B6B0-4CFC-AA09-6748B6EA968A}" presName="vert2" presStyleCnt="0"/>
      <dgm:spPr/>
    </dgm:pt>
    <dgm:pt modelId="{22BEBC2B-DD32-493F-B9BB-31BA642CB36B}" type="pres">
      <dgm:prSet presAssocID="{E4AB1259-B6B0-4CFC-AA09-6748B6EA968A}" presName="thinLine2b" presStyleLbl="callout" presStyleIdx="1" presStyleCnt="3"/>
      <dgm:spPr/>
    </dgm:pt>
    <dgm:pt modelId="{7D9237A7-4654-486D-9443-3E968A59BBC0}" type="pres">
      <dgm:prSet presAssocID="{E4AB1259-B6B0-4CFC-AA09-6748B6EA968A}" presName="vertSpace2b" presStyleCnt="0"/>
      <dgm:spPr/>
    </dgm:pt>
    <dgm:pt modelId="{8D316060-47E3-402C-9843-9C63C40015A5}" type="pres">
      <dgm:prSet presAssocID="{B8B12E86-9D08-4C3E-B1A5-080BFAD4B6A9}" presName="horz2" presStyleCnt="0"/>
      <dgm:spPr/>
    </dgm:pt>
    <dgm:pt modelId="{DD692CBC-807F-43A4-A65C-27F8853FCBFD}" type="pres">
      <dgm:prSet presAssocID="{B8B12E86-9D08-4C3E-B1A5-080BFAD4B6A9}" presName="horzSpace2" presStyleCnt="0"/>
      <dgm:spPr/>
    </dgm:pt>
    <dgm:pt modelId="{A8E38F50-9F3F-4C6E-8E26-C176E0FA5DC5}" type="pres">
      <dgm:prSet presAssocID="{B8B12E86-9D08-4C3E-B1A5-080BFAD4B6A9}" presName="tx2" presStyleLbl="revTx" presStyleIdx="3" presStyleCnt="4"/>
      <dgm:spPr/>
    </dgm:pt>
    <dgm:pt modelId="{B65FA2E6-9490-4E7F-BAA2-710101814034}" type="pres">
      <dgm:prSet presAssocID="{B8B12E86-9D08-4C3E-B1A5-080BFAD4B6A9}" presName="vert2" presStyleCnt="0"/>
      <dgm:spPr/>
    </dgm:pt>
    <dgm:pt modelId="{7CD13AF9-480C-45C3-9C4F-EC646ED867AD}" type="pres">
      <dgm:prSet presAssocID="{B8B12E86-9D08-4C3E-B1A5-080BFAD4B6A9}" presName="thinLine2b" presStyleLbl="callout" presStyleIdx="2" presStyleCnt="3"/>
      <dgm:spPr/>
    </dgm:pt>
    <dgm:pt modelId="{ED63386E-116E-4B0E-8304-37760EF399DD}" type="pres">
      <dgm:prSet presAssocID="{B8B12E86-9D08-4C3E-B1A5-080BFAD4B6A9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76041C96-6A27-4F40-B236-884AC48F2814}" type="presOf" srcId="{B8B12E86-9D08-4C3E-B1A5-080BFAD4B6A9}" destId="{A8E38F50-9F3F-4C6E-8E26-C176E0FA5DC5}" srcOrd="0" destOrd="0" presId="urn:microsoft.com/office/officeart/2008/layout/LinedList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DD9172B1-E534-4EF9-9BAF-E945D5872C5E}" type="presOf" srcId="{E4AB1259-B6B0-4CFC-AA09-6748B6EA968A}" destId="{A7DDB028-2818-4E30-A39F-0BBF64AA700D}" srcOrd="0" destOrd="0" presId="urn:microsoft.com/office/officeart/2008/layout/LinedList"/>
    <dgm:cxn modelId="{D14FF7B4-B7C6-4A7A-A96C-E3F6AA966E6F}" srcId="{DE19DB5C-F689-4310-BBAB-92C40BA83529}" destId="{E4AB1259-B6B0-4CFC-AA09-6748B6EA968A}" srcOrd="1" destOrd="0" parTransId="{62331D6B-6317-47B0-ABF0-8F864DAB7BD6}" sibTransId="{A3E7CD41-252D-4F8F-960D-301B1E1F402A}"/>
    <dgm:cxn modelId="{358F74C9-889F-4B24-9958-E0516C261409}" srcId="{DE19DB5C-F689-4310-BBAB-92C40BA83529}" destId="{B8B12E86-9D08-4C3E-B1A5-080BFAD4B6A9}" srcOrd="2" destOrd="0" parTransId="{E05F2F6B-B59C-40DD-9D7E-255C5C969CD8}" sibTransId="{72CB23E1-E0D0-44D6-B782-4FEF6F7A5E52}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93B79561-45FB-4998-9FE1-9A5C6F4343E5}" type="presParOf" srcId="{3A32C6B9-FFFD-4351-B10A-78E553B39EA8}" destId="{C6FE1E3C-EA2D-43F8-9E6D-1BD5E82B8DD8}" srcOrd="4" destOrd="0" presId="urn:microsoft.com/office/officeart/2008/layout/LinedList"/>
    <dgm:cxn modelId="{4EB0A755-F70C-453D-A54C-2F4416FA808C}" type="presParOf" srcId="{C6FE1E3C-EA2D-43F8-9E6D-1BD5E82B8DD8}" destId="{22FEFA86-B6AF-4B73-A224-2DFE192CC551}" srcOrd="0" destOrd="0" presId="urn:microsoft.com/office/officeart/2008/layout/LinedList"/>
    <dgm:cxn modelId="{318E2EDD-468B-43F1-BB51-9C241C9A75E9}" type="presParOf" srcId="{C6FE1E3C-EA2D-43F8-9E6D-1BD5E82B8DD8}" destId="{A7DDB028-2818-4E30-A39F-0BBF64AA700D}" srcOrd="1" destOrd="0" presId="urn:microsoft.com/office/officeart/2008/layout/LinedList"/>
    <dgm:cxn modelId="{3DFF30CA-E7F1-4271-877A-5A0522B74C16}" type="presParOf" srcId="{C6FE1E3C-EA2D-43F8-9E6D-1BD5E82B8DD8}" destId="{48B3BB93-BE71-4461-B5DD-BDBA8CEC3012}" srcOrd="2" destOrd="0" presId="urn:microsoft.com/office/officeart/2008/layout/LinedList"/>
    <dgm:cxn modelId="{DDF5EBF9-F5B3-4639-8D4D-EA3204378B02}" type="presParOf" srcId="{3A32C6B9-FFFD-4351-B10A-78E553B39EA8}" destId="{22BEBC2B-DD32-493F-B9BB-31BA642CB36B}" srcOrd="5" destOrd="0" presId="urn:microsoft.com/office/officeart/2008/layout/LinedList"/>
    <dgm:cxn modelId="{0B5C0AE3-37E8-4DF3-9180-3F2B46AD508C}" type="presParOf" srcId="{3A32C6B9-FFFD-4351-B10A-78E553B39EA8}" destId="{7D9237A7-4654-486D-9443-3E968A59BBC0}" srcOrd="6" destOrd="0" presId="urn:microsoft.com/office/officeart/2008/layout/LinedList"/>
    <dgm:cxn modelId="{E0F3B09F-C264-4A83-A5B5-92B4C3D6DE86}" type="presParOf" srcId="{3A32C6B9-FFFD-4351-B10A-78E553B39EA8}" destId="{8D316060-47E3-402C-9843-9C63C40015A5}" srcOrd="7" destOrd="0" presId="urn:microsoft.com/office/officeart/2008/layout/LinedList"/>
    <dgm:cxn modelId="{20554AD9-953B-4311-972E-BFFFB9514353}" type="presParOf" srcId="{8D316060-47E3-402C-9843-9C63C40015A5}" destId="{DD692CBC-807F-43A4-A65C-27F8853FCBFD}" srcOrd="0" destOrd="0" presId="urn:microsoft.com/office/officeart/2008/layout/LinedList"/>
    <dgm:cxn modelId="{7E9AC706-DEE8-4776-AE03-1A4C16EB8C45}" type="presParOf" srcId="{8D316060-47E3-402C-9843-9C63C40015A5}" destId="{A8E38F50-9F3F-4C6E-8E26-C176E0FA5DC5}" srcOrd="1" destOrd="0" presId="urn:microsoft.com/office/officeart/2008/layout/LinedList"/>
    <dgm:cxn modelId="{0E0E4A83-4546-4373-9B16-4640471C2793}" type="presParOf" srcId="{8D316060-47E3-402C-9843-9C63C40015A5}" destId="{B65FA2E6-9490-4E7F-BAA2-710101814034}" srcOrd="2" destOrd="0" presId="urn:microsoft.com/office/officeart/2008/layout/LinedList"/>
    <dgm:cxn modelId="{FA7EDA38-9805-43BA-8161-6A80503B11C2}" type="presParOf" srcId="{3A32C6B9-FFFD-4351-B10A-78E553B39EA8}" destId="{7CD13AF9-480C-45C3-9C4F-EC646ED867AD}" srcOrd="8" destOrd="0" presId="urn:microsoft.com/office/officeart/2008/layout/LinedList"/>
    <dgm:cxn modelId="{62337CE8-B40E-425A-B1A4-53C814B98BF9}" type="presParOf" srcId="{3A32C6B9-FFFD-4351-B10A-78E553B39EA8}" destId="{ED63386E-116E-4B0E-8304-37760EF399D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E127D-A3A7-4610-B574-3E5236A9B7D1}">
      <dsp:nvSpPr>
        <dsp:cNvPr id="0" name=""/>
        <dsp:cNvSpPr/>
      </dsp:nvSpPr>
      <dsp:spPr>
        <a:xfrm>
          <a:off x="19689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Driving Electric Pennsylvania Coalition</a:t>
          </a:r>
        </a:p>
      </dsp:txBody>
      <dsp:txXfrm>
        <a:off x="19689" y="830"/>
        <a:ext cx="1904702" cy="1142821"/>
      </dsp:txXfrm>
    </dsp:sp>
    <dsp:sp modelId="{7D379F5D-6DF2-4B21-818B-58769DD5B68E}">
      <dsp:nvSpPr>
        <dsp:cNvPr id="0" name=""/>
        <dsp:cNvSpPr/>
      </dsp:nvSpPr>
      <dsp:spPr>
        <a:xfrm>
          <a:off x="2114862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Pennsylvania Electric Vehicle Roadmap</a:t>
          </a:r>
        </a:p>
      </dsp:txBody>
      <dsp:txXfrm>
        <a:off x="2114862" y="830"/>
        <a:ext cx="1904702" cy="1142821"/>
      </dsp:txXfrm>
    </dsp:sp>
    <dsp:sp modelId="{7C17AA7B-3279-4F73-8CCC-50FD5AEF2D95}">
      <dsp:nvSpPr>
        <dsp:cNvPr id="0" name=""/>
        <dsp:cNvSpPr/>
      </dsp:nvSpPr>
      <dsp:spPr>
        <a:xfrm>
          <a:off x="4210035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Driving PA Forward (VW Mitigation Funding)</a:t>
          </a:r>
        </a:p>
      </dsp:txBody>
      <dsp:txXfrm>
        <a:off x="4210035" y="830"/>
        <a:ext cx="1904702" cy="1142821"/>
      </dsp:txXfrm>
    </dsp:sp>
    <dsp:sp modelId="{10834D1E-DCA7-4F2D-9E04-71832941C372}">
      <dsp:nvSpPr>
        <dsp:cNvPr id="0" name=""/>
        <dsp:cNvSpPr/>
      </dsp:nvSpPr>
      <dsp:spPr>
        <a:xfrm>
          <a:off x="6305207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Alternative Fuels Incentive Grant (AFIG)</a:t>
          </a:r>
        </a:p>
      </dsp:txBody>
      <dsp:txXfrm>
        <a:off x="6305207" y="830"/>
        <a:ext cx="1904702" cy="1142821"/>
      </dsp:txXfrm>
    </dsp:sp>
    <dsp:sp modelId="{212F990E-C404-492D-B242-DFDD6671CE11}">
      <dsp:nvSpPr>
        <dsp:cNvPr id="0" name=""/>
        <dsp:cNvSpPr/>
      </dsp:nvSpPr>
      <dsp:spPr>
        <a:xfrm>
          <a:off x="19689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Pennsylvania FAST Act Corridor Infrastructure Grant</a:t>
          </a:r>
        </a:p>
      </dsp:txBody>
      <dsp:txXfrm>
        <a:off x="19689" y="1334121"/>
        <a:ext cx="1904702" cy="1142821"/>
      </dsp:txXfrm>
    </dsp:sp>
    <dsp:sp modelId="{CD3CC1F2-D013-4770-8117-6F94D6997FA6}">
      <dsp:nvSpPr>
        <dsp:cNvPr id="0" name=""/>
        <dsp:cNvSpPr/>
      </dsp:nvSpPr>
      <dsp:spPr>
        <a:xfrm>
          <a:off x="2114862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PennDOT Private-Public-Partnership Trillium (CNG)</a:t>
          </a:r>
        </a:p>
      </dsp:txBody>
      <dsp:txXfrm>
        <a:off x="2114862" y="1334121"/>
        <a:ext cx="1904702" cy="1142821"/>
      </dsp:txXfrm>
    </dsp:sp>
    <dsp:sp modelId="{68CCA114-07BF-41C5-9F6C-10128C817162}">
      <dsp:nvSpPr>
        <dsp:cNvPr id="0" name=""/>
        <dsp:cNvSpPr/>
      </dsp:nvSpPr>
      <dsp:spPr>
        <a:xfrm>
          <a:off x="4210035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Pennsylvania Turnpike Commission (PTC) Alternative Fueling Stations</a:t>
          </a:r>
        </a:p>
      </dsp:txBody>
      <dsp:txXfrm>
        <a:off x="4210035" y="1334121"/>
        <a:ext cx="1904702" cy="1142821"/>
      </dsp:txXfrm>
    </dsp:sp>
    <dsp:sp modelId="{0A9785A0-9F47-4AAD-9A6C-867F8262C78D}">
      <dsp:nvSpPr>
        <dsp:cNvPr id="0" name=""/>
        <dsp:cNvSpPr/>
      </dsp:nvSpPr>
      <dsp:spPr>
        <a:xfrm>
          <a:off x="6305207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PennDOT Signage and Pennsylvania Tourism Signing Trust</a:t>
          </a:r>
        </a:p>
      </dsp:txBody>
      <dsp:txXfrm>
        <a:off x="6305207" y="1334121"/>
        <a:ext cx="1904702" cy="1142821"/>
      </dsp:txXfrm>
    </dsp:sp>
    <dsp:sp modelId="{DF0B2B61-70CF-42DF-AC0E-9DAEC7C51385}">
      <dsp:nvSpPr>
        <dsp:cNvPr id="0" name=""/>
        <dsp:cNvSpPr/>
      </dsp:nvSpPr>
      <dsp:spPr>
        <a:xfrm>
          <a:off x="1067276" y="2667413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Transportation and Climate Initiative (TCI)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Clean Vehicles and Fuels Workgroup</a:t>
          </a:r>
        </a:p>
      </dsp:txBody>
      <dsp:txXfrm>
        <a:off x="1067276" y="2667413"/>
        <a:ext cx="1904702" cy="1142821"/>
      </dsp:txXfrm>
    </dsp:sp>
    <dsp:sp modelId="{5CD62F47-8918-4C76-8243-1975BE640905}">
      <dsp:nvSpPr>
        <dsp:cNvPr id="0" name=""/>
        <dsp:cNvSpPr/>
      </dsp:nvSpPr>
      <dsp:spPr>
        <a:xfrm>
          <a:off x="3162448" y="2667413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Pittsburgh and Philadelphia Region Clean Cities</a:t>
          </a:r>
        </a:p>
      </dsp:txBody>
      <dsp:txXfrm>
        <a:off x="3162448" y="2667413"/>
        <a:ext cx="1904702" cy="1142821"/>
      </dsp:txXfrm>
    </dsp:sp>
    <dsp:sp modelId="{BC7F467A-EA45-47EA-A32D-194DE3612AB5}">
      <dsp:nvSpPr>
        <dsp:cNvPr id="0" name=""/>
        <dsp:cNvSpPr/>
      </dsp:nvSpPr>
      <dsp:spPr>
        <a:xfrm>
          <a:off x="5257621" y="2667413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Proposed                         SB 596</a:t>
          </a:r>
        </a:p>
      </dsp:txBody>
      <dsp:txXfrm>
        <a:off x="5257621" y="2667413"/>
        <a:ext cx="1904702" cy="1142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37443-F2B5-4409-A55C-C7710AE3E542}">
      <dsp:nvSpPr>
        <dsp:cNvPr id="0" name=""/>
        <dsp:cNvSpPr/>
      </dsp:nvSpPr>
      <dsp:spPr>
        <a:xfrm>
          <a:off x="0" y="0"/>
          <a:ext cx="8020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12EE4-E8AA-4A6A-85E1-F359EA9BB8B6}">
      <dsp:nvSpPr>
        <dsp:cNvPr id="0" name=""/>
        <dsp:cNvSpPr/>
      </dsp:nvSpPr>
      <dsp:spPr>
        <a:xfrm>
          <a:off x="0" y="0"/>
          <a:ext cx="1604158" cy="2133600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Task 1: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Project Team Kickoff</a:t>
          </a:r>
        </a:p>
      </dsp:txBody>
      <dsp:txXfrm>
        <a:off x="0" y="0"/>
        <a:ext cx="1604158" cy="2133600"/>
      </dsp:txXfrm>
    </dsp:sp>
    <dsp:sp modelId="{DD4BE733-F24A-4053-8D7B-3AE434DD0A27}">
      <dsp:nvSpPr>
        <dsp:cNvPr id="0" name=""/>
        <dsp:cNvSpPr/>
      </dsp:nvSpPr>
      <dsp:spPr>
        <a:xfrm>
          <a:off x="1724470" y="33337"/>
          <a:ext cx="6296321" cy="66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Project Kickoff Meeting to review scope, goals, objectives and work plan.</a:t>
          </a:r>
        </a:p>
      </dsp:txBody>
      <dsp:txXfrm>
        <a:off x="1724470" y="33337"/>
        <a:ext cx="6296321" cy="666750"/>
      </dsp:txXfrm>
    </dsp:sp>
    <dsp:sp modelId="{6EA1695C-5952-48B7-A145-B18C826A6665}">
      <dsp:nvSpPr>
        <dsp:cNvPr id="0" name=""/>
        <dsp:cNvSpPr/>
      </dsp:nvSpPr>
      <dsp:spPr>
        <a:xfrm>
          <a:off x="1604158" y="700087"/>
          <a:ext cx="64166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92033-46C0-48D6-9A7C-C1EFEEC52801}">
      <dsp:nvSpPr>
        <dsp:cNvPr id="0" name=""/>
        <dsp:cNvSpPr/>
      </dsp:nvSpPr>
      <dsp:spPr>
        <a:xfrm>
          <a:off x="1724470" y="733425"/>
          <a:ext cx="6296321" cy="66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Identify roles and evaluate additional tasks.</a:t>
          </a:r>
        </a:p>
      </dsp:txBody>
      <dsp:txXfrm>
        <a:off x="1724470" y="733425"/>
        <a:ext cx="6296321" cy="666750"/>
      </dsp:txXfrm>
    </dsp:sp>
    <dsp:sp modelId="{73767A44-43F7-4374-920B-6ADF73515170}">
      <dsp:nvSpPr>
        <dsp:cNvPr id="0" name=""/>
        <dsp:cNvSpPr/>
      </dsp:nvSpPr>
      <dsp:spPr>
        <a:xfrm>
          <a:off x="1604158" y="1400174"/>
          <a:ext cx="64166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BC6C2-658E-4736-941D-BC3E9B2B2E97}">
      <dsp:nvSpPr>
        <dsp:cNvPr id="0" name=""/>
        <dsp:cNvSpPr/>
      </dsp:nvSpPr>
      <dsp:spPr>
        <a:xfrm>
          <a:off x="1724470" y="1433512"/>
          <a:ext cx="6296321" cy="66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Assessment and discussion of corridor data needs.</a:t>
          </a:r>
        </a:p>
      </dsp:txBody>
      <dsp:txXfrm>
        <a:off x="1724470" y="1433512"/>
        <a:ext cx="6296321" cy="666750"/>
      </dsp:txXfrm>
    </dsp:sp>
    <dsp:sp modelId="{C7A56A3F-D20E-45FB-9A38-611AE6F7AC31}">
      <dsp:nvSpPr>
        <dsp:cNvPr id="0" name=""/>
        <dsp:cNvSpPr/>
      </dsp:nvSpPr>
      <dsp:spPr>
        <a:xfrm>
          <a:off x="1604158" y="2100262"/>
          <a:ext cx="64166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45920" cy="47243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Task 2: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Baseline Assessment</a:t>
          </a:r>
        </a:p>
      </dsp:txBody>
      <dsp:txXfrm>
        <a:off x="0" y="0"/>
        <a:ext cx="1645920" cy="4724399"/>
      </dsp:txXfrm>
    </dsp:sp>
    <dsp:sp modelId="{BC617EAA-E458-42AC-93D6-53B53A60F9C2}">
      <dsp:nvSpPr>
        <dsp:cNvPr id="0" name=""/>
        <dsp:cNvSpPr/>
      </dsp:nvSpPr>
      <dsp:spPr>
        <a:xfrm>
          <a:off x="1769364" y="31892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Evaluate current alternative fuel infrastructure within the corridor.  Identify key gaps where additional infrastructure is needed to support “Ready” designation.</a:t>
          </a:r>
        </a:p>
      </dsp:txBody>
      <dsp:txXfrm>
        <a:off x="1769364" y="31892"/>
        <a:ext cx="6460236" cy="637840"/>
      </dsp:txXfrm>
    </dsp:sp>
    <dsp:sp modelId="{90949A68-A87A-43D1-AFB0-D898CD744BF3}">
      <dsp:nvSpPr>
        <dsp:cNvPr id="0" name=""/>
        <dsp:cNvSpPr/>
      </dsp:nvSpPr>
      <dsp:spPr>
        <a:xfrm>
          <a:off x="1645920" y="66973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4B7DD-0B5C-42A1-95DF-B4D59FC01751}">
      <dsp:nvSpPr>
        <dsp:cNvPr id="0" name=""/>
        <dsp:cNvSpPr/>
      </dsp:nvSpPr>
      <dsp:spPr>
        <a:xfrm>
          <a:off x="1769364" y="701624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Assess current travel characteristics including origins and destinations of both autos and trucks using the corridors.</a:t>
          </a:r>
        </a:p>
      </dsp:txBody>
      <dsp:txXfrm>
        <a:off x="1769364" y="701624"/>
        <a:ext cx="6460236" cy="637840"/>
      </dsp:txXfrm>
    </dsp:sp>
    <dsp:sp modelId="{E35316D0-0EA5-4BA3-B9F0-07A5D49D245D}">
      <dsp:nvSpPr>
        <dsp:cNvPr id="0" name=""/>
        <dsp:cNvSpPr/>
      </dsp:nvSpPr>
      <dsp:spPr>
        <a:xfrm>
          <a:off x="1645920" y="1339464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394F1-601A-45CF-8E10-0BC46BF4AADC}">
      <dsp:nvSpPr>
        <dsp:cNvPr id="0" name=""/>
        <dsp:cNvSpPr/>
      </dsp:nvSpPr>
      <dsp:spPr>
        <a:xfrm>
          <a:off x="1769364" y="1371356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Evaluate alternative refueling development potential along the corridor. Assess potential future corridor development and traffic increases using information from travel models, MPO land use forecasts, and property data.</a:t>
          </a:r>
        </a:p>
      </dsp:txBody>
      <dsp:txXfrm>
        <a:off x="1769364" y="1371356"/>
        <a:ext cx="6460236" cy="637840"/>
      </dsp:txXfrm>
    </dsp:sp>
    <dsp:sp modelId="{DFA3A494-3738-4E89-ABB5-1DCBA83054A1}">
      <dsp:nvSpPr>
        <dsp:cNvPr id="0" name=""/>
        <dsp:cNvSpPr/>
      </dsp:nvSpPr>
      <dsp:spPr>
        <a:xfrm>
          <a:off x="1645920" y="2009196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B30CD-5295-4AC9-A7CE-F8D8C3182BBE}">
      <dsp:nvSpPr>
        <dsp:cNvPr id="0" name=""/>
        <dsp:cNvSpPr/>
      </dsp:nvSpPr>
      <dsp:spPr>
        <a:xfrm>
          <a:off x="1769364" y="2041088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Coordinate with utilities to ensure that sufficient infrastructure is available to support alternative fuel infrastructure within the corridor.</a:t>
          </a:r>
        </a:p>
      </dsp:txBody>
      <dsp:txXfrm>
        <a:off x="1769364" y="2041088"/>
        <a:ext cx="6460236" cy="637840"/>
      </dsp:txXfrm>
    </dsp:sp>
    <dsp:sp modelId="{CAF85B78-D4A1-43A8-BE77-10566A881049}">
      <dsp:nvSpPr>
        <dsp:cNvPr id="0" name=""/>
        <dsp:cNvSpPr/>
      </dsp:nvSpPr>
      <dsp:spPr>
        <a:xfrm>
          <a:off x="1645920" y="2678928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95696-7669-4DEB-AE42-475FCC595F8E}">
      <dsp:nvSpPr>
        <dsp:cNvPr id="0" name=""/>
        <dsp:cNvSpPr/>
      </dsp:nvSpPr>
      <dsp:spPr>
        <a:xfrm>
          <a:off x="1769364" y="2710820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Coordinate and review alternative fuel infrastructure applications received through the PaDEP Alternative Fuel Incentive Grant (AFIG) and Driving PA Forward programs.</a:t>
          </a:r>
        </a:p>
      </dsp:txBody>
      <dsp:txXfrm>
        <a:off x="1769364" y="2710820"/>
        <a:ext cx="6460236" cy="637840"/>
      </dsp:txXfrm>
    </dsp:sp>
    <dsp:sp modelId="{B93AC3AA-E543-4B08-9834-96B07BCA92B5}">
      <dsp:nvSpPr>
        <dsp:cNvPr id="0" name=""/>
        <dsp:cNvSpPr/>
      </dsp:nvSpPr>
      <dsp:spPr>
        <a:xfrm>
          <a:off x="1645920" y="3348660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8F5D4-93DB-4CE1-8663-70C2DC5D92B8}">
      <dsp:nvSpPr>
        <dsp:cNvPr id="0" name=""/>
        <dsp:cNvSpPr/>
      </dsp:nvSpPr>
      <dsp:spPr>
        <a:xfrm>
          <a:off x="1769364" y="3380552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Evaluate and assess current signing and policies related to alternative fuel infrastructure locations.</a:t>
          </a:r>
        </a:p>
      </dsp:txBody>
      <dsp:txXfrm>
        <a:off x="1769364" y="3380552"/>
        <a:ext cx="6460236" cy="637840"/>
      </dsp:txXfrm>
    </dsp:sp>
    <dsp:sp modelId="{B4306731-E1D3-4249-8523-06F72CDCFDF6}">
      <dsp:nvSpPr>
        <dsp:cNvPr id="0" name=""/>
        <dsp:cNvSpPr/>
      </dsp:nvSpPr>
      <dsp:spPr>
        <a:xfrm>
          <a:off x="1645920" y="401839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FA6555-8505-48BD-B130-F989DFFA583D}">
      <dsp:nvSpPr>
        <dsp:cNvPr id="0" name=""/>
        <dsp:cNvSpPr/>
      </dsp:nvSpPr>
      <dsp:spPr>
        <a:xfrm>
          <a:off x="1769364" y="4050284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Summarize and review PaDEP grant opportunities and information in the recent Pennsylvania Electric Vehicle Roadmap.</a:t>
          </a:r>
        </a:p>
      </dsp:txBody>
      <dsp:txXfrm>
        <a:off x="1769364" y="4050284"/>
        <a:ext cx="6460236" cy="637840"/>
      </dsp:txXfrm>
    </dsp:sp>
    <dsp:sp modelId="{7C2F18EF-B5C4-425B-B5E4-21C1FCCED912}">
      <dsp:nvSpPr>
        <dsp:cNvPr id="0" name=""/>
        <dsp:cNvSpPr/>
      </dsp:nvSpPr>
      <dsp:spPr>
        <a:xfrm>
          <a:off x="1645920" y="4688125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45920" cy="47243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Task 3: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Outreach and Engagement</a:t>
          </a:r>
        </a:p>
      </dsp:txBody>
      <dsp:txXfrm>
        <a:off x="0" y="0"/>
        <a:ext cx="1645920" cy="4724399"/>
      </dsp:txXfrm>
    </dsp:sp>
    <dsp:sp modelId="{BC617EAA-E458-42AC-93D6-53B53A60F9C2}">
      <dsp:nvSpPr>
        <dsp:cNvPr id="0" name=""/>
        <dsp:cNvSpPr/>
      </dsp:nvSpPr>
      <dsp:spPr>
        <a:xfrm>
          <a:off x="1769364" y="44521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key stakeholders and work to identify the potential for private partnerships within the corridor.</a:t>
          </a:r>
        </a:p>
      </dsp:txBody>
      <dsp:txXfrm>
        <a:off x="1769364" y="44521"/>
        <a:ext cx="6460236" cy="890438"/>
      </dsp:txXfrm>
    </dsp:sp>
    <dsp:sp modelId="{90949A68-A87A-43D1-AFB0-D898CD744BF3}">
      <dsp:nvSpPr>
        <dsp:cNvPr id="0" name=""/>
        <dsp:cNvSpPr/>
      </dsp:nvSpPr>
      <dsp:spPr>
        <a:xfrm>
          <a:off x="1645920" y="934960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A0ABB-C536-4D57-A053-4EDD91E65EA1}">
      <dsp:nvSpPr>
        <dsp:cNvPr id="0" name=""/>
        <dsp:cNvSpPr/>
      </dsp:nvSpPr>
      <dsp:spPr>
        <a:xfrm>
          <a:off x="1769364" y="979482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Conduct targeted outreach to specific commercial and municipal fleets to determine interest in alternative fuels, needs and other relevant issues.</a:t>
          </a:r>
        </a:p>
      </dsp:txBody>
      <dsp:txXfrm>
        <a:off x="1769364" y="979482"/>
        <a:ext cx="6460236" cy="890438"/>
      </dsp:txXfrm>
    </dsp:sp>
    <dsp:sp modelId="{43A671EA-720C-4711-9AE0-78C614075F3F}">
      <dsp:nvSpPr>
        <dsp:cNvPr id="0" name=""/>
        <dsp:cNvSpPr/>
      </dsp:nvSpPr>
      <dsp:spPr>
        <a:xfrm>
          <a:off x="1645920" y="1869921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52CC0-E02C-4BDE-BECA-A5D37DF81DE5}">
      <dsp:nvSpPr>
        <dsp:cNvPr id="0" name=""/>
        <dsp:cNvSpPr/>
      </dsp:nvSpPr>
      <dsp:spPr>
        <a:xfrm>
          <a:off x="1769364" y="1914443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Conduct up to 3 workshops with the identified stakeholders to discuss potential for partnerships and assess potential site locations.  The workshops can include a review of the Baseline Assessment results.</a:t>
          </a:r>
        </a:p>
      </dsp:txBody>
      <dsp:txXfrm>
        <a:off x="1769364" y="1914443"/>
        <a:ext cx="6460236" cy="890438"/>
      </dsp:txXfrm>
    </dsp:sp>
    <dsp:sp modelId="{F64F32D7-543D-476E-B708-2CB3D151D8E7}">
      <dsp:nvSpPr>
        <dsp:cNvPr id="0" name=""/>
        <dsp:cNvSpPr/>
      </dsp:nvSpPr>
      <dsp:spPr>
        <a:xfrm>
          <a:off x="1645920" y="2804881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62BAE-AB84-4BCF-926C-65755CE8F69E}">
      <dsp:nvSpPr>
        <dsp:cNvPr id="0" name=""/>
        <dsp:cNvSpPr/>
      </dsp:nvSpPr>
      <dsp:spPr>
        <a:xfrm>
          <a:off x="1769364" y="2849403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Discuss potential marketing strategies to the public to increase awareness of alternative refueling locations and increase </a:t>
          </a:r>
          <a:r>
            <a:rPr lang="en-US" sz="1400" kern="1200"/>
            <a:t>alterative vehicle </a:t>
          </a:r>
          <a:r>
            <a:rPr lang="en-US" sz="1400" kern="1200" dirty="0"/>
            <a:t>usage.</a:t>
          </a:r>
        </a:p>
      </dsp:txBody>
      <dsp:txXfrm>
        <a:off x="1769364" y="2849403"/>
        <a:ext cx="6460236" cy="890438"/>
      </dsp:txXfrm>
    </dsp:sp>
    <dsp:sp modelId="{4496A42D-2E99-4135-91ED-1B7D63122919}">
      <dsp:nvSpPr>
        <dsp:cNvPr id="0" name=""/>
        <dsp:cNvSpPr/>
      </dsp:nvSpPr>
      <dsp:spPr>
        <a:xfrm>
          <a:off x="1645920" y="373984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A6DFE-7BE6-41FC-A7C0-2F539B1A126F}">
      <dsp:nvSpPr>
        <dsp:cNvPr id="0" name=""/>
        <dsp:cNvSpPr/>
      </dsp:nvSpPr>
      <dsp:spPr>
        <a:xfrm>
          <a:off x="1769364" y="3784364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Discuss funding opportunities and grant programs to support infrastructure development.</a:t>
          </a:r>
        </a:p>
      </dsp:txBody>
      <dsp:txXfrm>
        <a:off x="1769364" y="3784364"/>
        <a:ext cx="6460236" cy="890438"/>
      </dsp:txXfrm>
    </dsp:sp>
    <dsp:sp modelId="{65348CAB-AE85-46D9-A51C-75CF5816BF83}">
      <dsp:nvSpPr>
        <dsp:cNvPr id="0" name=""/>
        <dsp:cNvSpPr/>
      </dsp:nvSpPr>
      <dsp:spPr>
        <a:xfrm>
          <a:off x="1645920" y="4674803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45920" cy="47243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Task 4: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Site Feasibility Assessment</a:t>
          </a:r>
        </a:p>
      </dsp:txBody>
      <dsp:txXfrm>
        <a:off x="0" y="0"/>
        <a:ext cx="1645920" cy="4724399"/>
      </dsp:txXfrm>
    </dsp:sp>
    <dsp:sp modelId="{BC617EAA-E458-42AC-93D6-53B53A60F9C2}">
      <dsp:nvSpPr>
        <dsp:cNvPr id="0" name=""/>
        <dsp:cNvSpPr/>
      </dsp:nvSpPr>
      <dsp:spPr>
        <a:xfrm>
          <a:off x="1769364" y="37197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Affirm and assess information obtained and summarized in Task 1 and Task 2.</a:t>
          </a:r>
        </a:p>
      </dsp:txBody>
      <dsp:txXfrm>
        <a:off x="1769364" y="37197"/>
        <a:ext cx="6460236" cy="743954"/>
      </dsp:txXfrm>
    </dsp:sp>
    <dsp:sp modelId="{90949A68-A87A-43D1-AFB0-D898CD744BF3}">
      <dsp:nvSpPr>
        <dsp:cNvPr id="0" name=""/>
        <dsp:cNvSpPr/>
      </dsp:nvSpPr>
      <dsp:spPr>
        <a:xfrm>
          <a:off x="1645920" y="78115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3FA6B-273F-4F8C-BAC1-EFF3F0C3E55B}">
      <dsp:nvSpPr>
        <dsp:cNvPr id="0" name=""/>
        <dsp:cNvSpPr/>
      </dsp:nvSpPr>
      <dsp:spPr>
        <a:xfrm>
          <a:off x="1769364" y="818350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Prioritize identified future refueling locations based on the established criteria.</a:t>
          </a:r>
        </a:p>
      </dsp:txBody>
      <dsp:txXfrm>
        <a:off x="1769364" y="818350"/>
        <a:ext cx="6460236" cy="743954"/>
      </dsp:txXfrm>
    </dsp:sp>
    <dsp:sp modelId="{9470F9FA-0C9A-4F27-A86C-70B833A87DB3}">
      <dsp:nvSpPr>
        <dsp:cNvPr id="0" name=""/>
        <dsp:cNvSpPr/>
      </dsp:nvSpPr>
      <dsp:spPr>
        <a:xfrm>
          <a:off x="1645920" y="1562304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186A9-84BF-4F45-B623-2CB1E4976335}">
      <dsp:nvSpPr>
        <dsp:cNvPr id="0" name=""/>
        <dsp:cNvSpPr/>
      </dsp:nvSpPr>
      <dsp:spPr>
        <a:xfrm>
          <a:off x="1769364" y="1599502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Complete a planning level environmental screening process for the site locations using available GIS environmental data layers.</a:t>
          </a:r>
        </a:p>
      </dsp:txBody>
      <dsp:txXfrm>
        <a:off x="1769364" y="1599502"/>
        <a:ext cx="6460236" cy="743954"/>
      </dsp:txXfrm>
    </dsp:sp>
    <dsp:sp modelId="{3CBDB97B-4484-481D-B88F-6B96E0D0930C}">
      <dsp:nvSpPr>
        <dsp:cNvPr id="0" name=""/>
        <dsp:cNvSpPr/>
      </dsp:nvSpPr>
      <dsp:spPr>
        <a:xfrm>
          <a:off x="1645920" y="2343456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EC5A0-D534-422D-80A9-DA3C1BC0DBE0}">
      <dsp:nvSpPr>
        <dsp:cNvPr id="0" name=""/>
        <dsp:cNvSpPr/>
      </dsp:nvSpPr>
      <dsp:spPr>
        <a:xfrm>
          <a:off x="1769364" y="2380654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Review regional and local zoning and other relevant plans to assess site potential.</a:t>
          </a:r>
        </a:p>
      </dsp:txBody>
      <dsp:txXfrm>
        <a:off x="1769364" y="2380654"/>
        <a:ext cx="6460236" cy="743954"/>
      </dsp:txXfrm>
    </dsp:sp>
    <dsp:sp modelId="{01DBE795-400C-43B3-ADD2-29183A4A9C57}">
      <dsp:nvSpPr>
        <dsp:cNvPr id="0" name=""/>
        <dsp:cNvSpPr/>
      </dsp:nvSpPr>
      <dsp:spPr>
        <a:xfrm>
          <a:off x="1645920" y="3124609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72FF7-E3B5-4EE9-96B1-AD62E719898B}">
      <dsp:nvSpPr>
        <dsp:cNvPr id="0" name=""/>
        <dsp:cNvSpPr/>
      </dsp:nvSpPr>
      <dsp:spPr>
        <a:xfrm>
          <a:off x="1769364" y="3161807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Evaluate the costs and benefits of delivering electricity from the grid versus on site generation from solar or an onsite generator.</a:t>
          </a:r>
        </a:p>
      </dsp:txBody>
      <dsp:txXfrm>
        <a:off x="1769364" y="3161807"/>
        <a:ext cx="6460236" cy="743954"/>
      </dsp:txXfrm>
    </dsp:sp>
    <dsp:sp modelId="{5C9B88F9-D1E8-4B54-B168-FA60C5168391}">
      <dsp:nvSpPr>
        <dsp:cNvPr id="0" name=""/>
        <dsp:cNvSpPr/>
      </dsp:nvSpPr>
      <dsp:spPr>
        <a:xfrm>
          <a:off x="1645920" y="3905761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66058-CEB1-42CE-BD4B-F5EF508BC365}">
      <dsp:nvSpPr>
        <dsp:cNvPr id="0" name=""/>
        <dsp:cNvSpPr/>
      </dsp:nvSpPr>
      <dsp:spPr>
        <a:xfrm>
          <a:off x="1769364" y="3942959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Conduct targeted outreach to MPOs, townships and private companies to discuss highly ranked sites in order to identify other implementation issues.</a:t>
          </a:r>
        </a:p>
      </dsp:txBody>
      <dsp:txXfrm>
        <a:off x="1769364" y="3942959"/>
        <a:ext cx="6460236" cy="743954"/>
      </dsp:txXfrm>
    </dsp:sp>
    <dsp:sp modelId="{71D63037-B347-4480-8271-8B91DCB25FDC}">
      <dsp:nvSpPr>
        <dsp:cNvPr id="0" name=""/>
        <dsp:cNvSpPr/>
      </dsp:nvSpPr>
      <dsp:spPr>
        <a:xfrm>
          <a:off x="1645920" y="4686913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077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15440" cy="4495800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Task 5: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Preparation of Action Plan</a:t>
          </a:r>
        </a:p>
      </dsp:txBody>
      <dsp:txXfrm>
        <a:off x="0" y="0"/>
        <a:ext cx="1615440" cy="4495800"/>
      </dsp:txXfrm>
    </dsp:sp>
    <dsp:sp modelId="{BC617EAA-E458-42AC-93D6-53B53A60F9C2}">
      <dsp:nvSpPr>
        <dsp:cNvPr id="0" name=""/>
        <dsp:cNvSpPr/>
      </dsp:nvSpPr>
      <dsp:spPr>
        <a:xfrm>
          <a:off x="1736598" y="31501"/>
          <a:ext cx="6340602" cy="1780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Assess with project stakeholders the key elements needed to ensure development of target sites. Identify key steps and constraints.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736598" y="31501"/>
        <a:ext cx="6340602" cy="1780134"/>
      </dsp:txXfrm>
    </dsp:sp>
    <dsp:sp modelId="{90949A68-A87A-43D1-AFB0-D898CD744BF3}">
      <dsp:nvSpPr>
        <dsp:cNvPr id="0" name=""/>
        <dsp:cNvSpPr/>
      </dsp:nvSpPr>
      <dsp:spPr>
        <a:xfrm>
          <a:off x="1615440" y="1811635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66058-CEB1-42CE-BD4B-F5EF508BC365}">
      <dsp:nvSpPr>
        <dsp:cNvPr id="0" name=""/>
        <dsp:cNvSpPr/>
      </dsp:nvSpPr>
      <dsp:spPr>
        <a:xfrm>
          <a:off x="1736598" y="1843136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non-federal cost-share and fund development opportunities.</a:t>
          </a:r>
        </a:p>
      </dsp:txBody>
      <dsp:txXfrm>
        <a:off x="1736598" y="1843136"/>
        <a:ext cx="6340602" cy="630026"/>
      </dsp:txXfrm>
    </dsp:sp>
    <dsp:sp modelId="{71D63037-B347-4480-8271-8B91DCB25FDC}">
      <dsp:nvSpPr>
        <dsp:cNvPr id="0" name=""/>
        <dsp:cNvSpPr/>
      </dsp:nvSpPr>
      <dsp:spPr>
        <a:xfrm>
          <a:off x="1615440" y="2473163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E5BE1-ABEF-4A4D-83A5-B3FBA5009F95}">
      <dsp:nvSpPr>
        <dsp:cNvPr id="0" name=""/>
        <dsp:cNvSpPr/>
      </dsp:nvSpPr>
      <dsp:spPr>
        <a:xfrm>
          <a:off x="1736598" y="2504664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Discussion of procedures to address remaining barriers.</a:t>
          </a:r>
        </a:p>
      </dsp:txBody>
      <dsp:txXfrm>
        <a:off x="1736598" y="2504664"/>
        <a:ext cx="6340602" cy="630026"/>
      </dsp:txXfrm>
    </dsp:sp>
    <dsp:sp modelId="{8E7877AA-6DAC-4CB8-90E1-1AD1F8B55977}">
      <dsp:nvSpPr>
        <dsp:cNvPr id="0" name=""/>
        <dsp:cNvSpPr/>
      </dsp:nvSpPr>
      <dsp:spPr>
        <a:xfrm>
          <a:off x="1615440" y="3134691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20509-D7A0-4121-81F7-F2BC2AA1F8B8}">
      <dsp:nvSpPr>
        <dsp:cNvPr id="0" name=""/>
        <dsp:cNvSpPr/>
      </dsp:nvSpPr>
      <dsp:spPr>
        <a:xfrm>
          <a:off x="1736598" y="3166192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Identify key roles for stakeholders to ensure implementation.</a:t>
          </a:r>
        </a:p>
      </dsp:txBody>
      <dsp:txXfrm>
        <a:off x="1736598" y="3166192"/>
        <a:ext cx="6340602" cy="630026"/>
      </dsp:txXfrm>
    </dsp:sp>
    <dsp:sp modelId="{A87634FD-F378-401C-8337-FE16113F98C6}">
      <dsp:nvSpPr>
        <dsp:cNvPr id="0" name=""/>
        <dsp:cNvSpPr/>
      </dsp:nvSpPr>
      <dsp:spPr>
        <a:xfrm>
          <a:off x="1615440" y="3796219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3F6739-DACF-4EF3-918C-A001C1D94DDD}">
      <dsp:nvSpPr>
        <dsp:cNvPr id="0" name=""/>
        <dsp:cNvSpPr/>
      </dsp:nvSpPr>
      <dsp:spPr>
        <a:xfrm>
          <a:off x="1736598" y="3827720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Develop a Final Action Plan document that summarizes key steps to obtain future funding and to ensure project implementation.</a:t>
          </a:r>
        </a:p>
      </dsp:txBody>
      <dsp:txXfrm>
        <a:off x="1736598" y="3827720"/>
        <a:ext cx="6340602" cy="630026"/>
      </dsp:txXfrm>
    </dsp:sp>
    <dsp:sp modelId="{2768FE4A-3813-439A-A1AB-AB909374C8CC}">
      <dsp:nvSpPr>
        <dsp:cNvPr id="0" name=""/>
        <dsp:cNvSpPr/>
      </dsp:nvSpPr>
      <dsp:spPr>
        <a:xfrm>
          <a:off x="1615440" y="4457747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077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15440" cy="25145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Task 6: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Case Study Activities</a:t>
          </a:r>
        </a:p>
      </dsp:txBody>
      <dsp:txXfrm>
        <a:off x="0" y="0"/>
        <a:ext cx="1615440" cy="2514599"/>
      </dsp:txXfrm>
    </dsp:sp>
    <dsp:sp modelId="{BC617EAA-E458-42AC-93D6-53B53A60F9C2}">
      <dsp:nvSpPr>
        <dsp:cNvPr id="0" name=""/>
        <dsp:cNvSpPr/>
      </dsp:nvSpPr>
      <dsp:spPr>
        <a:xfrm>
          <a:off x="1736598" y="39290"/>
          <a:ext cx="6340602" cy="78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Provide a 2-5 page summary of the project tasks and conclusions.</a:t>
          </a:r>
        </a:p>
      </dsp:txBody>
      <dsp:txXfrm>
        <a:off x="1736598" y="39290"/>
        <a:ext cx="6340602" cy="783604"/>
      </dsp:txXfrm>
    </dsp:sp>
    <dsp:sp modelId="{90949A68-A87A-43D1-AFB0-D898CD744BF3}">
      <dsp:nvSpPr>
        <dsp:cNvPr id="0" name=""/>
        <dsp:cNvSpPr/>
      </dsp:nvSpPr>
      <dsp:spPr>
        <a:xfrm>
          <a:off x="1615440" y="822894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DB028-2818-4E30-A39F-0BBF64AA700D}">
      <dsp:nvSpPr>
        <dsp:cNvPr id="0" name=""/>
        <dsp:cNvSpPr/>
      </dsp:nvSpPr>
      <dsp:spPr>
        <a:xfrm>
          <a:off x="1736598" y="862185"/>
          <a:ext cx="6340602" cy="785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Develop a lessons learned summary that highlights the key challenges, issues and barriers encountered during the study.</a:t>
          </a:r>
        </a:p>
      </dsp:txBody>
      <dsp:txXfrm>
        <a:off x="1736598" y="862185"/>
        <a:ext cx="6340602" cy="785812"/>
      </dsp:txXfrm>
    </dsp:sp>
    <dsp:sp modelId="{22BEBC2B-DD32-493F-B9BB-31BA642CB36B}">
      <dsp:nvSpPr>
        <dsp:cNvPr id="0" name=""/>
        <dsp:cNvSpPr/>
      </dsp:nvSpPr>
      <dsp:spPr>
        <a:xfrm>
          <a:off x="1615440" y="1647998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38F50-9F3F-4C6E-8E26-C176E0FA5DC5}">
      <dsp:nvSpPr>
        <dsp:cNvPr id="0" name=""/>
        <dsp:cNvSpPr/>
      </dsp:nvSpPr>
      <dsp:spPr>
        <a:xfrm>
          <a:off x="1736598" y="1687288"/>
          <a:ext cx="6340602" cy="785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Coordination with FHWA staff.</a:t>
          </a:r>
        </a:p>
      </dsp:txBody>
      <dsp:txXfrm>
        <a:off x="1736598" y="1687288"/>
        <a:ext cx="6340602" cy="785812"/>
      </dsp:txXfrm>
    </dsp:sp>
    <dsp:sp modelId="{7CD13AF9-480C-45C3-9C4F-EC646ED867AD}">
      <dsp:nvSpPr>
        <dsp:cNvPr id="0" name=""/>
        <dsp:cNvSpPr/>
      </dsp:nvSpPr>
      <dsp:spPr>
        <a:xfrm>
          <a:off x="1615440" y="2473101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C55651-14C7-4244-B01C-4C7C50CD0B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D13588-ADE6-49A7-9235-7352C5BE2F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r">
              <a:defRPr sz="1200"/>
            </a:lvl1pPr>
          </a:lstStyle>
          <a:p>
            <a:fld id="{BEF6E8B8-5E70-4A57-85F3-3E914268C8CE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5D67A-A59C-4A7C-A33E-25D24BA7E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3B542-721B-4DF1-8FFA-063AC39890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r">
              <a:defRPr sz="1200"/>
            </a:lvl1pPr>
          </a:lstStyle>
          <a:p>
            <a:fld id="{F2B10216-F63D-4208-8683-9087022C0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393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r">
              <a:defRPr sz="1200" smtClean="0"/>
            </a:lvl1pPr>
          </a:lstStyle>
          <a:p>
            <a:pPr>
              <a:defRPr/>
            </a:pPr>
            <a:fld id="{843ADAE0-CE52-482C-918B-BC685B55EB01}" type="datetimeFigureOut">
              <a:rPr lang="en-US"/>
              <a:pPr>
                <a:defRPr/>
              </a:pPr>
              <a:t>3/24/2020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7" tIns="46429" rIns="92857" bIns="4642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4144"/>
            <a:ext cx="5608320" cy="3660808"/>
          </a:xfrm>
          <a:prstGeom prst="rect">
            <a:avLst/>
          </a:prstGeom>
        </p:spPr>
        <p:txBody>
          <a:bodyPr vert="horz" lIns="92857" tIns="46429" rIns="92857" bIns="4642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8FDFE6A-6C9B-4B38-976A-F4AA415077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FDFE6A-6C9B-4B38-976A-F4AA4150770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4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9138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4784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4165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6285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2142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521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106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810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7953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0082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9501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1028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6265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83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8911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0351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2906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7429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5684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55785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1655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119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87485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29216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9724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83506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4491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0188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8339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12935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87591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56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00469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121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723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453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64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2354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700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enndot-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851525"/>
            <a:ext cx="26765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ging 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82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87472-21BB-4A33-B4D6-F1D07DC632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525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472E6-BBC2-4296-AF96-F9D132B0E5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0794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FHWA logo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221202"/>
            <a:ext cx="1031631" cy="34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99A45-5C90-4BA3-A801-F192587FC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3572"/>
            <a:ext cx="1371600" cy="353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49FEC0-B205-4C69-A59D-49D34A7C6EBD}"/>
              </a:ext>
            </a:extLst>
          </p:cNvPr>
          <p:cNvSpPr/>
          <p:nvPr userDrawn="1"/>
        </p:nvSpPr>
        <p:spPr>
          <a:xfrm>
            <a:off x="5867400" y="5791200"/>
            <a:ext cx="2895600" cy="795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221202"/>
            <a:ext cx="533400" cy="3143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A05D-778E-43B0-8174-85AC4B7E4984}"/>
              </a:ext>
            </a:extLst>
          </p:cNvPr>
          <p:cNvSpPr/>
          <p:nvPr userDrawn="1"/>
        </p:nvSpPr>
        <p:spPr>
          <a:xfrm>
            <a:off x="457200" y="6096000"/>
            <a:ext cx="8229600" cy="73652"/>
          </a:xfrm>
          <a:prstGeom prst="rect">
            <a:avLst/>
          </a:prstGeom>
          <a:solidFill>
            <a:srgbClr val="0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45B9D-4E12-4628-958B-A322B53097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840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03165-5EA6-49D8-A2D8-25079DB165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168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B9F64-83F0-4F70-888A-4959DAD324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430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74F2B-268A-401D-BD05-63DE426E1C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505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678C1-873E-41EC-B3D2-A50BC5A2F0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949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DBDDA-0904-4578-8103-51DA462EB86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105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E0493-E196-4103-BBE2-6BC2827B9D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912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442996C-6832-4369-8AE4-80E8BEEB8D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172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A3C66E-7176-416C-8E79-DF81208953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1400" y="6172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41D55DFC-A46D-4DC8-A6FA-262280826A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29" name="Picture 7" descr="Penndot-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851525"/>
            <a:ext cx="26765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Aging bann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p.pa.gov/Citizens/GrantsLoansRebates/Alternative-Fuels-Incentive-Grant/Pages/default.aspx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://files.dep.state.pa.us/Energy/OfficeofPollutionPrevention/StateEnergyProgram/PAEVRoadmap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fdc.energy.gov/stations#/find/neares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ltfueltoolkit.org/materials/helpful-tools-for-alternative-fuel-corridor-planning/?portfolioCats=58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fdc.energy.gov/tools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mp-map.s3.amazonaws.com/dot/alt-fuel/i81-i78-alt-fuel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DVRPC-EV-Toolki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jbradley.com/mjb_form/EV-tool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.state.pa.us/CFDOCS/Legis/PN/Public/btCheck.cfm?txtType=HTM&amp;sessYr=2019&amp;sessInd=0&amp;billBody=S&amp;billTyp=B&amp;billNbr=0596&amp;pn=1343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vrpc.org/Reports/12055A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phillyotis.com/wp-content/uploads/2018/03/Electric-Vehicle-Policy-Task-Force-Final-Repor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msec.coop/content/my-ev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wa.dot.gov/environment/alternative_fuel_corridor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utilitydive.com/news/the-keystone-state-may-have-found-the-key-to-the-next-wave-of-transportatio/54500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pgis.state.pa.us/drivingpaforward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nndimbie@pa.gov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471715" y="1237439"/>
            <a:ext cx="81388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I-81 and I-78 Alternative Fuels Deployment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33B0C-776C-4929-9D9C-9A683A060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E067752A-D2FB-4FAC-95B3-7A64EFE81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456" y="5266618"/>
            <a:ext cx="80467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Kickoff Meeting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January 6,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5851D0-91E5-44AA-96F0-56B0A09BD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33" y="2438400"/>
            <a:ext cx="6276733" cy="26487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Context With Other </a:t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b="1" dirty="0">
                <a:solidFill>
                  <a:schemeClr val="tx1"/>
                </a:solidFill>
              </a:rPr>
              <a:t>Commonwealth Initiatives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487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Related Initiatives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29D5028-FBBB-45EE-95C3-236942955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3019200"/>
              </p:ext>
            </p:extLst>
          </p:nvPr>
        </p:nvGraphicFramePr>
        <p:xfrm>
          <a:off x="449580" y="1388921"/>
          <a:ext cx="8229600" cy="381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F7664D4-9E55-437F-88CB-A0E3F431A149}"/>
              </a:ext>
            </a:extLst>
          </p:cNvPr>
          <p:cNvSpPr/>
          <p:nvPr/>
        </p:nvSpPr>
        <p:spPr>
          <a:xfrm>
            <a:off x="4718304" y="5641847"/>
            <a:ext cx="3810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8"/>
              </a:rPr>
              <a:t>https://www.dep.pa.gov/Citizens/GrantsLoansRebates/Alternative-Fuels-Incentive-Grant/Pages/default.aspx</a:t>
            </a:r>
            <a:endParaRPr lang="en-US"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BBA58C-E5F6-423F-8914-BE236E20F2F2}"/>
              </a:ext>
            </a:extLst>
          </p:cNvPr>
          <p:cNvSpPr/>
          <p:nvPr/>
        </p:nvSpPr>
        <p:spPr>
          <a:xfrm>
            <a:off x="758390" y="5641847"/>
            <a:ext cx="34209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9"/>
              </a:rPr>
              <a:t>http://files.dep.state.pa.us/Energy/OfficeofPollutionPrevention/StateEnergyProgram/PAEVRoadmap.pdf</a:t>
            </a:r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E4BBB-29BE-4AC4-AAAB-0B9F58E28CF0}"/>
              </a:ext>
            </a:extLst>
          </p:cNvPr>
          <p:cNvSpPr txBox="1"/>
          <p:nvPr/>
        </p:nvSpPr>
        <p:spPr>
          <a:xfrm>
            <a:off x="449580" y="5359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PA Electric Vehicle Roadmap: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2990A-23FC-4CFF-A4E4-9B2F6AD7A9B1}"/>
              </a:ext>
            </a:extLst>
          </p:cNvPr>
          <p:cNvSpPr txBox="1"/>
          <p:nvPr/>
        </p:nvSpPr>
        <p:spPr>
          <a:xfrm>
            <a:off x="5090160" y="5356533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DEP AFIG Program:</a:t>
            </a:r>
          </a:p>
        </p:txBody>
      </p:sp>
    </p:spTree>
    <p:extLst>
      <p:ext uri="{BB962C8B-B14F-4D97-AF65-F5344CB8AC3E}">
        <p14:creationId xmlns:p14="http://schemas.microsoft.com/office/powerpoint/2010/main" val="268122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Roadmap Recommended Strategies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7B03A-E0AF-4438-8B05-3E24FB88B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6" y="1219200"/>
            <a:ext cx="5443999" cy="4856517"/>
          </a:xfrm>
          <a:prstGeom prst="rect">
            <a:avLst/>
          </a:prstGeom>
        </p:spPr>
      </p:pic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C6C43C41-03C7-4D6B-AEC1-9616A51AD7D7}"/>
              </a:ext>
            </a:extLst>
          </p:cNvPr>
          <p:cNvSpPr/>
          <p:nvPr/>
        </p:nvSpPr>
        <p:spPr>
          <a:xfrm>
            <a:off x="554736" y="2895600"/>
            <a:ext cx="1143000" cy="228600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4AD1F7F7-7847-4435-BCAC-8662996539A2}"/>
              </a:ext>
            </a:extLst>
          </p:cNvPr>
          <p:cNvSpPr/>
          <p:nvPr/>
        </p:nvSpPr>
        <p:spPr>
          <a:xfrm>
            <a:off x="536448" y="5715000"/>
            <a:ext cx="1143000" cy="228600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AB4E6-273E-48A7-902C-DA2F00265348}"/>
              </a:ext>
            </a:extLst>
          </p:cNvPr>
          <p:cNvSpPr txBox="1"/>
          <p:nvPr/>
        </p:nvSpPr>
        <p:spPr>
          <a:xfrm>
            <a:off x="7193551" y="4598389"/>
            <a:ext cx="1612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EVSE</a:t>
            </a:r>
            <a:r>
              <a:rPr lang="en-US" dirty="0"/>
              <a:t> = Electric Vehicle Supply Equipment</a:t>
            </a:r>
          </a:p>
        </p:txBody>
      </p:sp>
    </p:spTree>
    <p:extLst>
      <p:ext uri="{BB962C8B-B14F-4D97-AF65-F5344CB8AC3E}">
        <p14:creationId xmlns:p14="http://schemas.microsoft.com/office/powerpoint/2010/main" val="3247106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Project Study Overview</a:t>
            </a:r>
            <a:br>
              <a:rPr lang="en-US" altLang="en-US" b="1" dirty="0">
                <a:solidFill>
                  <a:schemeClr val="tx1"/>
                </a:solidFill>
              </a:rPr>
            </a:b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sz="2000" b="1" i="1" dirty="0">
                <a:solidFill>
                  <a:schemeClr val="tx1"/>
                </a:solidFill>
              </a:rPr>
              <a:t>(Evaluating Roles and Responsibilities)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2806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Focus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C80E2-B380-4760-B557-C1E6E783E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22" y="4407786"/>
            <a:ext cx="5791200" cy="1542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E2991-C361-4DF7-BDCA-A3A87756409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186238" cy="290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B8B213-94FE-45F8-8F4C-76401545BD2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22" y="1295400"/>
            <a:ext cx="3993078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956CDD8-E4D0-4FE6-A30C-8639B4AA07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6831064"/>
              </p:ext>
            </p:extLst>
          </p:nvPr>
        </p:nvGraphicFramePr>
        <p:xfrm>
          <a:off x="561604" y="1371600"/>
          <a:ext cx="8020792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246992A-FA7D-4F88-BEF3-5939DC5370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3850128"/>
            <a:ext cx="6019800" cy="21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6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DF78486-0B72-4567-B39D-9A683DD653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5398154"/>
              </p:ext>
            </p:extLst>
          </p:nvPr>
        </p:nvGraphicFramePr>
        <p:xfrm>
          <a:off x="457200" y="12954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A5B60F8-BF45-4B13-B911-9652EC521CC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38400"/>
            <a:ext cx="914400" cy="14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7CC5A-4857-460C-8CE0-7EACF8EF5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048000"/>
            <a:ext cx="609600" cy="2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21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239381"/>
              </p:ext>
            </p:extLst>
          </p:nvPr>
        </p:nvGraphicFramePr>
        <p:xfrm>
          <a:off x="457200" y="12954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0777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993095"/>
              </p:ext>
            </p:extLst>
          </p:nvPr>
        </p:nvGraphicFramePr>
        <p:xfrm>
          <a:off x="457200" y="12954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3043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055746"/>
              </p:ext>
            </p:extLst>
          </p:nvPr>
        </p:nvGraphicFramePr>
        <p:xfrm>
          <a:off x="457200" y="1295400"/>
          <a:ext cx="8077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A046824-5661-488E-B85E-5E5D29069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0"/>
            <a:ext cx="38576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1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8B38-2EF9-4340-9B2B-D8FEB123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905000"/>
            <a:ext cx="8458200" cy="3897086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Welcome and Introductions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Background on Alternative Fuel Corridors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Context with Other Commonwealth Initiatives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Project Study Overview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Corridor Data and Gaps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Discussion on Potential for Partnerships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Conclusions and Next Steps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502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9749594"/>
              </p:ext>
            </p:extLst>
          </p:nvPr>
        </p:nvGraphicFramePr>
        <p:xfrm>
          <a:off x="457200" y="1428997"/>
          <a:ext cx="80772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6DC133B4-36EC-4001-AA6C-1D7394E5BEF0}"/>
              </a:ext>
            </a:extLst>
          </p:cNvPr>
          <p:cNvSpPr/>
          <p:nvPr/>
        </p:nvSpPr>
        <p:spPr>
          <a:xfrm>
            <a:off x="533400" y="4514603"/>
            <a:ext cx="7924800" cy="914400"/>
          </a:xfrm>
          <a:prstGeom prst="stripedRightArrow">
            <a:avLst/>
          </a:prstGeom>
          <a:solidFill>
            <a:srgbClr val="283E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 Duration: January –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230739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Corridor Data and Resources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9544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Available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964047-7461-4088-837E-92EAD10D92C7}"/>
              </a:ext>
            </a:extLst>
          </p:cNvPr>
          <p:cNvSpPr/>
          <p:nvPr/>
        </p:nvSpPr>
        <p:spPr>
          <a:xfrm>
            <a:off x="380999" y="5685461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https://afdc.energy.gov/stations#/find/nearest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3F196-9B1D-4FBB-BF9A-F068D6274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08" y="1283413"/>
            <a:ext cx="6566184" cy="44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90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Available Tools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62E238-7248-408A-818F-9F00F9457510}"/>
              </a:ext>
            </a:extLst>
          </p:cNvPr>
          <p:cNvSpPr/>
          <p:nvPr/>
        </p:nvSpPr>
        <p:spPr>
          <a:xfrm>
            <a:off x="5964078" y="3810000"/>
            <a:ext cx="287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http://altfueltoolkit.org/materials/helpful-tools-for-alternative-fuel-corridor-planning/?portfolioCats=581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CD2549-E5A4-47F5-82B7-9367A17F1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70" y="2990791"/>
            <a:ext cx="2854036" cy="67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E2D3D3-A13C-47C5-AE3C-DE33E60ED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8" y="1365766"/>
            <a:ext cx="5267089" cy="4495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0625E5-DF0D-4E4E-BFA9-1456672460B5}"/>
              </a:ext>
            </a:extLst>
          </p:cNvPr>
          <p:cNvSpPr/>
          <p:nvPr/>
        </p:nvSpPr>
        <p:spPr>
          <a:xfrm>
            <a:off x="2438400" y="5307568"/>
            <a:ext cx="3052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https://afdc.energy.gov/tools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50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Existing EV Stations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BD58F-28CE-4DB7-98FF-C28C6EEEEA3F}"/>
              </a:ext>
            </a:extLst>
          </p:cNvPr>
          <p:cNvSpPr/>
          <p:nvPr/>
        </p:nvSpPr>
        <p:spPr>
          <a:xfrm>
            <a:off x="514349" y="5603009"/>
            <a:ext cx="8115300" cy="380428"/>
          </a:xfrm>
          <a:prstGeom prst="rect">
            <a:avLst/>
          </a:prstGeom>
          <a:solidFill>
            <a:srgbClr val="283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PennDOT Map Under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E3696E-C9E6-4955-8675-14A5BFD7F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1276350"/>
            <a:ext cx="68294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73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Existing and Potential EV-CNG Stations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241CE-F428-444A-A607-AC23663FA1F4}"/>
              </a:ext>
            </a:extLst>
          </p:cNvPr>
          <p:cNvSpPr/>
          <p:nvPr/>
        </p:nvSpPr>
        <p:spPr>
          <a:xfrm>
            <a:off x="603504" y="5762743"/>
            <a:ext cx="8115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https://tmp-map.s3.amazonaws.com/dot/alt-fuel/i81-i78-alt-fuel.html</a:t>
            </a: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BD58F-28CE-4DB7-98FF-C28C6EEEEA3F}"/>
              </a:ext>
            </a:extLst>
          </p:cNvPr>
          <p:cNvSpPr/>
          <p:nvPr/>
        </p:nvSpPr>
        <p:spPr>
          <a:xfrm>
            <a:off x="514350" y="5334000"/>
            <a:ext cx="8115300" cy="380428"/>
          </a:xfrm>
          <a:prstGeom prst="rect">
            <a:avLst/>
          </a:prstGeom>
          <a:solidFill>
            <a:srgbClr val="283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Interactive Map Under Development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42C618-6FE7-4CCF-8283-F733CCCCED1D}"/>
              </a:ext>
            </a:extLst>
          </p:cNvPr>
          <p:cNvGrpSpPr/>
          <p:nvPr/>
        </p:nvGrpSpPr>
        <p:grpSpPr>
          <a:xfrm>
            <a:off x="514350" y="1429512"/>
            <a:ext cx="8115300" cy="3733800"/>
            <a:chOff x="514350" y="1429512"/>
            <a:chExt cx="8115300" cy="3733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A99704-8B05-4A22-BC37-1D5A2F435CE9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" y="1429512"/>
              <a:ext cx="8115300" cy="3733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C925E9-88C6-442C-8BF3-530EE6A88DBD}"/>
                </a:ext>
              </a:extLst>
            </p:cNvPr>
            <p:cNvSpPr txBox="1"/>
            <p:nvPr/>
          </p:nvSpPr>
          <p:spPr>
            <a:xfrm>
              <a:off x="1752600" y="2887009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&gt; Level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085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DVRPC Map of Registered EVs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241CE-F428-444A-A607-AC23663FA1F4}"/>
              </a:ext>
            </a:extLst>
          </p:cNvPr>
          <p:cNvSpPr/>
          <p:nvPr/>
        </p:nvSpPr>
        <p:spPr>
          <a:xfrm>
            <a:off x="609600" y="5713440"/>
            <a:ext cx="8115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hlinkClick r:id="rId3"/>
              </a:rPr>
              <a:t>https://tinyurl.com/DVRPC-EV-Toolkit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424CA-935E-4BEF-969D-4C23EB33C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79" b="9675"/>
          <a:stretch/>
        </p:blipFill>
        <p:spPr>
          <a:xfrm>
            <a:off x="747712" y="1295400"/>
            <a:ext cx="7648575" cy="3733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631B9-7B24-468E-A9A1-1836D8B4687D}"/>
              </a:ext>
            </a:extLst>
          </p:cNvPr>
          <p:cNvSpPr txBox="1"/>
          <p:nvPr/>
        </p:nvSpPr>
        <p:spPr>
          <a:xfrm>
            <a:off x="747712" y="5072806"/>
            <a:ext cx="786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Map uses VIN decoded PennDOT registration data from December 2017. Select “PEV Distribution (PA)” tab.</a:t>
            </a:r>
          </a:p>
        </p:txBody>
      </p:sp>
    </p:spTree>
    <p:extLst>
      <p:ext uri="{BB962C8B-B14F-4D97-AF65-F5344CB8AC3E}">
        <p14:creationId xmlns:p14="http://schemas.microsoft.com/office/powerpoint/2010/main" val="3764577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MJ Bradley &amp; Assoc. Tool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241CE-F428-444A-A607-AC23663FA1F4}"/>
              </a:ext>
            </a:extLst>
          </p:cNvPr>
          <p:cNvSpPr/>
          <p:nvPr/>
        </p:nvSpPr>
        <p:spPr>
          <a:xfrm>
            <a:off x="609600" y="5713440"/>
            <a:ext cx="8115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https://www.mjbradley.com/mjb_form/EV-tools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6BEB2-D243-46FC-A29E-3626EB387A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166"/>
          <a:stretch/>
        </p:blipFill>
        <p:spPr>
          <a:xfrm>
            <a:off x="805434" y="1234069"/>
            <a:ext cx="7533132" cy="41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18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Examples of Stations Along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D10EF2A-AF61-4FC9-8BE5-221FC0E2E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532404"/>
              </p:ext>
            </p:extLst>
          </p:nvPr>
        </p:nvGraphicFramePr>
        <p:xfrm>
          <a:off x="495300" y="1752600"/>
          <a:ext cx="815340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val="231457850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932245622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3246622776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282863429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899234057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Mile Marker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Address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Distance From Exit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Fuel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615753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Clean Energy Carlisle Flying 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I-81 </a:t>
                      </a:r>
                    </a:p>
                    <a:p>
                      <a:pPr algn="ctr"/>
                      <a:r>
                        <a:rPr lang="en-US" sz="1200" dirty="0"/>
                        <a:t>Mile 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1501 Harrisburg Pike, Carlisle, PA 17013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1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8558275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Sheetz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I-81 </a:t>
                      </a:r>
                    </a:p>
                    <a:p>
                      <a:pPr algn="ctr"/>
                      <a:r>
                        <a:rPr lang="en-US" sz="1200" dirty="0"/>
                        <a:t>Mile 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1098 Harrisburg Pike, Carlisle, PA 17013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2.1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EV</a:t>
                      </a:r>
                    </a:p>
                    <a:p>
                      <a:pPr algn="ctr"/>
                      <a:r>
                        <a:rPr lang="en-US" sz="1200" dirty="0"/>
                        <a:t>4-outlets </a:t>
                      </a:r>
                    </a:p>
                    <a:p>
                      <a:pPr algn="ctr"/>
                      <a:r>
                        <a:rPr lang="en-US" sz="1200" dirty="0"/>
                        <a:t>(Electrify America)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3788370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GAIN Clean Fuel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I-78 </a:t>
                      </a:r>
                    </a:p>
                    <a:p>
                      <a:pPr algn="ctr"/>
                      <a:r>
                        <a:rPr lang="en-US" sz="1200" dirty="0"/>
                        <a:t>Mile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1725 Legionnaire Drive, Fredericksburg, 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1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048891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Uni-Mart Exxon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I-78</a:t>
                      </a:r>
                    </a:p>
                    <a:p>
                      <a:pPr algn="ctr"/>
                      <a:r>
                        <a:rPr lang="en-US" sz="1200" dirty="0"/>
                        <a:t>Mile 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825 Route 309, Allentown, PA 18104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2.7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8841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146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PennDOT P3 CNG Stations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60C53-D4F9-4B0F-BB65-4B5780B3E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4072"/>
            <a:ext cx="7010400" cy="471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6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Background on </a:t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b="1" dirty="0">
                <a:solidFill>
                  <a:schemeClr val="tx1"/>
                </a:solidFill>
              </a:rPr>
              <a:t>Alternative Fuel Corridors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0922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Population Density Along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5DCEB4-68C8-4235-8D71-2ED7AA165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126" r="-1064" b="7118"/>
          <a:stretch/>
        </p:blipFill>
        <p:spPr>
          <a:xfrm>
            <a:off x="1143000" y="1371600"/>
            <a:ext cx="6705600" cy="4468377"/>
          </a:xfrm>
        </p:spPr>
      </p:pic>
    </p:spTree>
    <p:extLst>
      <p:ext uri="{BB962C8B-B14F-4D97-AF65-F5344CB8AC3E}">
        <p14:creationId xmlns:p14="http://schemas.microsoft.com/office/powerpoint/2010/main" val="2133642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075188-BE72-472C-A059-7659C78E0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8700"/>
            <a:ext cx="8229600" cy="4487310"/>
          </a:xfrm>
          <a:prstGeom prst="rect">
            <a:avLst/>
          </a:prstGeom>
        </p:spPr>
      </p:pic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Highest Job Locations Along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8852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Power Supply Agencies in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ED920-135E-42C3-9D5F-DD314FCAB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2" b="6010"/>
          <a:stretch/>
        </p:blipFill>
        <p:spPr>
          <a:xfrm>
            <a:off x="725190" y="1219200"/>
            <a:ext cx="769361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91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4ED815-F785-458D-9509-B5C390100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782" y="1219200"/>
            <a:ext cx="6826435" cy="4826936"/>
          </a:xfrm>
          <a:prstGeom prst="rect">
            <a:avLst/>
          </a:prstGeom>
        </p:spPr>
      </p:pic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Electric Supply Grid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9352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Discussion on Potential for Partnerships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3556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Pennsylvania Examples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F4E9B-6B7D-4D82-95C8-82CD820E0338}"/>
              </a:ext>
            </a:extLst>
          </p:cNvPr>
          <p:cNvSpPr/>
          <p:nvPr/>
        </p:nvSpPr>
        <p:spPr>
          <a:xfrm>
            <a:off x="720182" y="5410200"/>
            <a:ext cx="7814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https://www.legis.state.pa.us/CFDOCS/Legis/PN/Public/btCheck.cfm?txtType=HTM&amp;sessYr=2019&amp;sessInd=0&amp;billBody=S&amp;billTyp=B&amp;billNbr=0596&amp;pn=1343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C84231-AAE4-4F2B-AF83-628B13FB700D}"/>
              </a:ext>
            </a:extLst>
          </p:cNvPr>
          <p:cNvSpPr/>
          <p:nvPr/>
        </p:nvSpPr>
        <p:spPr>
          <a:xfrm>
            <a:off x="6096000" y="1933519"/>
            <a:ext cx="25467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0A0A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SB 596</a:t>
            </a:r>
          </a:p>
          <a:p>
            <a:r>
              <a:rPr lang="en-US" sz="1600" dirty="0">
                <a:solidFill>
                  <a:srgbClr val="0A0A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order to increase access to public and residential EV infrastructure, SB 596 would require utility companies serving some counties to create transportation electrification infrastructure development plans. 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Chart 1" descr="cid:image001.png@01D590B6.5CBE9860">
            <a:extLst>
              <a:ext uri="{FF2B5EF4-FFF2-40B4-BE49-F238E27FC236}">
                <a16:creationId xmlns:a16="http://schemas.microsoft.com/office/drawing/2014/main" id="{9B64BABC-C43E-4ED9-8C67-E9143D459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/>
          <a:stretch/>
        </p:blipFill>
        <p:spPr bwMode="auto">
          <a:xfrm>
            <a:off x="501210" y="1828800"/>
            <a:ext cx="5289989" cy="311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797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Pennsylvania Examples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FF4813-726B-4925-9089-903052CBF8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7"/>
          <a:stretch/>
        </p:blipFill>
        <p:spPr>
          <a:xfrm>
            <a:off x="457200" y="1691656"/>
            <a:ext cx="5329022" cy="2880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EF6655-9D0B-49F5-9FF7-A3F261C49100}"/>
              </a:ext>
            </a:extLst>
          </p:cNvPr>
          <p:cNvSpPr txBox="1"/>
          <p:nvPr/>
        </p:nvSpPr>
        <p:spPr>
          <a:xfrm>
            <a:off x="502228" y="5105400"/>
            <a:ext cx="7961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convenience store has has 21 locations with Tesla Superchargers. Sheetz also has different types of chargers at other locations including Electrify America charging stations in Carlisle and Bloomsburg.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5A158-1DA2-415A-AB9A-10381EE09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46" y="1752231"/>
            <a:ext cx="1905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3972F-FD1E-4F3D-BD69-7BF3A85CB3B2}"/>
              </a:ext>
            </a:extLst>
          </p:cNvPr>
          <p:cNvSpPr txBox="1"/>
          <p:nvPr/>
        </p:nvSpPr>
        <p:spPr>
          <a:xfrm>
            <a:off x="6503555" y="370005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Breezewood</a:t>
            </a:r>
            <a:r>
              <a:rPr lang="en-US" sz="1400" dirty="0"/>
              <a:t> Tesla Superchargers</a:t>
            </a:r>
          </a:p>
        </p:txBody>
      </p:sp>
    </p:spTree>
    <p:extLst>
      <p:ext uri="{BB962C8B-B14F-4D97-AF65-F5344CB8AC3E}">
        <p14:creationId xmlns:p14="http://schemas.microsoft.com/office/powerpoint/2010/main" val="2184246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ACE25-0CB3-4551-B1F3-804273CA6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" y="1590093"/>
            <a:ext cx="6477000" cy="1811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84659-E3D0-4182-8E8E-A715D7CD0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" y="3892211"/>
            <a:ext cx="1231345" cy="12287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00ED12-6336-4C3D-80E8-D6D90DD2FF8C}"/>
              </a:ext>
            </a:extLst>
          </p:cNvPr>
          <p:cNvSpPr txBox="1"/>
          <p:nvPr/>
        </p:nvSpPr>
        <p:spPr>
          <a:xfrm>
            <a:off x="1969008" y="3892211"/>
            <a:ext cx="6793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Turnpike stations were jointly funded by a grant from Pennsylvania DEP to Car Charging Group, a private company, with contributions from the Turnpike Commission.  This partnership demonstrates the potential for public-private partnerships to enable charging station deployment.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08C72-4B6B-4BA8-B5BE-E7B1A2AD799C}"/>
              </a:ext>
            </a:extLst>
          </p:cNvPr>
          <p:cNvSpPr/>
          <p:nvPr/>
        </p:nvSpPr>
        <p:spPr>
          <a:xfrm>
            <a:off x="3393260" y="2961693"/>
            <a:ext cx="3537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/>
              </a:rPr>
              <a:t>https://www.dvrpc.org/Reports/12055A.pdf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5247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2583CB-B74A-4808-884C-FE6E1EFF856F}"/>
              </a:ext>
            </a:extLst>
          </p:cNvPr>
          <p:cNvSpPr/>
          <p:nvPr/>
        </p:nvSpPr>
        <p:spPr>
          <a:xfrm>
            <a:off x="381000" y="4544109"/>
            <a:ext cx="3395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http://www.phillyotis.com/wp-content/uploads/2018/03/Electric-Vehicle-Policy-Task-Force-Final-Report.pdf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D0405-11C3-4E7E-AFD8-F3DF36B6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7885"/>
            <a:ext cx="3243102" cy="2962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88BCA7-D101-4F9E-95F3-322529A20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93" y="1444752"/>
            <a:ext cx="4266083" cy="4352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AB13F-12DF-4791-B107-B740AB4316BE}"/>
              </a:ext>
            </a:extLst>
          </p:cNvPr>
          <p:cNvSpPr/>
          <p:nvPr/>
        </p:nvSpPr>
        <p:spPr>
          <a:xfrm>
            <a:off x="4114800" y="2743200"/>
            <a:ext cx="41148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06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B29502-19C4-4DC6-9FDB-CAD552CE2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1835727"/>
            <a:ext cx="4739647" cy="10628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13E79D-8AAD-4685-9E02-A4B550F349CB}"/>
              </a:ext>
            </a:extLst>
          </p:cNvPr>
          <p:cNvSpPr/>
          <p:nvPr/>
        </p:nvSpPr>
        <p:spPr>
          <a:xfrm>
            <a:off x="2503247" y="5562600"/>
            <a:ext cx="4442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https://www.adamsec.coop/content/my-ev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C016C-1258-4319-8B5C-80EC4ED77FBF}"/>
              </a:ext>
            </a:extLst>
          </p:cNvPr>
          <p:cNvSpPr txBox="1"/>
          <p:nvPr/>
        </p:nvSpPr>
        <p:spPr>
          <a:xfrm>
            <a:off x="838200" y="3279288"/>
            <a:ext cx="4739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Adams REC is an electricity cooperative providing electricity services to five south central PA counties. A section of their website is devoted to providing information about EVs and their benefits.</a:t>
            </a:r>
          </a:p>
        </p:txBody>
      </p:sp>
      <p:pic>
        <p:nvPicPr>
          <p:cNvPr id="2050" name="Picture 2" descr="service territory map">
            <a:extLst>
              <a:ext uri="{FF2B5EF4-FFF2-40B4-BE49-F238E27FC236}">
                <a16:creationId xmlns:a16="http://schemas.microsoft.com/office/drawing/2014/main" id="{EDE59FDE-7915-4876-8E46-81CAA168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55011"/>
            <a:ext cx="3143250" cy="242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4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Alternative Fuel Corridors Program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964047-7461-4088-837E-92EAD10D92C7}"/>
              </a:ext>
            </a:extLst>
          </p:cNvPr>
          <p:cNvSpPr/>
          <p:nvPr/>
        </p:nvSpPr>
        <p:spPr>
          <a:xfrm>
            <a:off x="457200" y="5458284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https://www.fhwa.dot.gov/environment/alternative_fuel_corridors/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9C358-B2DB-4DB5-B687-91E8C8931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7" y="1486972"/>
            <a:ext cx="8390925" cy="35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D8AF67-BADB-4B90-A0F4-9FB54E9C2166}"/>
              </a:ext>
            </a:extLst>
          </p:cNvPr>
          <p:cNvSpPr/>
          <p:nvPr/>
        </p:nvSpPr>
        <p:spPr>
          <a:xfrm>
            <a:off x="4219577" y="206617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https://www.utilitydive.com/news/the-keystone-state-may-have-found-the-key-to-the-next-wave-of-transportatio/545008/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E5D22-107F-42BA-BC10-C726FCEAF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7469"/>
            <a:ext cx="2181225" cy="1200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677DD-CC68-4B21-91F7-D3D675FF9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37619"/>
            <a:ext cx="8001000" cy="9801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D497F0-7511-46B9-9F93-CBF6C65225FF}"/>
              </a:ext>
            </a:extLst>
          </p:cNvPr>
          <p:cNvSpPr/>
          <p:nvPr/>
        </p:nvSpPr>
        <p:spPr>
          <a:xfrm>
            <a:off x="609600" y="4807561"/>
            <a:ext cx="2057400" cy="1143000"/>
          </a:xfrm>
          <a:prstGeom prst="rect">
            <a:avLst/>
          </a:prstGeom>
          <a:solidFill>
            <a:srgbClr val="283E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Examples?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CF42A0-B31F-403B-9416-EC6037A25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8294"/>
            <a:ext cx="2352675" cy="628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A959A3-E57B-41C8-A37D-3E32AB3A82A7}"/>
              </a:ext>
            </a:extLst>
          </p:cNvPr>
          <p:cNvSpPr/>
          <p:nvPr/>
        </p:nvSpPr>
        <p:spPr>
          <a:xfrm>
            <a:off x="2976372" y="3960481"/>
            <a:ext cx="5594604" cy="1374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555555"/>
                </a:solidFill>
                <a:latin typeface="Gotham Narrow SSm A"/>
                <a:hlinkClick r:id="rId6"/>
              </a:rPr>
              <a:t>PECO</a:t>
            </a:r>
            <a:r>
              <a:rPr lang="en-US" sz="1600" dirty="0">
                <a:solidFill>
                  <a:srgbClr val="555555"/>
                </a:solidFill>
                <a:latin typeface="Gotham Narrow SSm A"/>
              </a:rPr>
              <a:t> has announced incentives for commercial customers who install EV-charging stations for public use. The incentive will be available to any commercial customer who receives funding under the Pennsylvania Department of Environmental Protection's "</a:t>
            </a:r>
            <a:r>
              <a:rPr lang="en-US" sz="1600" u="sng" dirty="0">
                <a:solidFill>
                  <a:srgbClr val="555555"/>
                </a:solidFill>
                <a:latin typeface="Gotham Narrow SSm A"/>
                <a:hlinkClick r:id="rId6"/>
              </a:rPr>
              <a:t>Driving PA Forward</a:t>
            </a:r>
            <a:r>
              <a:rPr lang="en-US" sz="1600" dirty="0">
                <a:solidFill>
                  <a:srgbClr val="555555"/>
                </a:solidFill>
                <a:latin typeface="Gotham Narrow SSm A"/>
              </a:rPr>
              <a:t>" program.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5050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Review of Other State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8B38-2EF9-4340-9B2B-D8FEB123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" y="1445028"/>
            <a:ext cx="8229600" cy="2665412"/>
          </a:xfrm>
        </p:spPr>
        <p:txBody>
          <a:bodyPr/>
          <a:lstStyle/>
          <a:p>
            <a:r>
              <a:rPr lang="en-US" dirty="0"/>
              <a:t>States looking into Public-Private Partnership:</a:t>
            </a:r>
          </a:p>
          <a:p>
            <a:pPr lvl="1"/>
            <a:r>
              <a:rPr lang="en-US" dirty="0"/>
              <a:t>Washington</a:t>
            </a:r>
          </a:p>
          <a:p>
            <a:pPr lvl="1"/>
            <a:r>
              <a:rPr lang="en-US" dirty="0"/>
              <a:t>Florida</a:t>
            </a:r>
          </a:p>
          <a:p>
            <a:pPr lvl="1"/>
            <a:r>
              <a:rPr lang="en-US" dirty="0"/>
              <a:t>New York</a:t>
            </a:r>
          </a:p>
          <a:p>
            <a:pPr lvl="1"/>
            <a:r>
              <a:rPr lang="en-US" dirty="0"/>
              <a:t>Oregon</a:t>
            </a:r>
          </a:p>
          <a:p>
            <a:pPr lvl="1"/>
            <a:r>
              <a:rPr lang="en-US" dirty="0"/>
              <a:t>Maryland</a:t>
            </a:r>
          </a:p>
          <a:p>
            <a:pPr lvl="1"/>
            <a:r>
              <a:rPr lang="en-US" dirty="0"/>
              <a:t>Michigan</a:t>
            </a:r>
          </a:p>
          <a:p>
            <a:pPr lvl="1"/>
            <a:r>
              <a:rPr lang="en-US" dirty="0"/>
              <a:t>New Jersey</a:t>
            </a:r>
          </a:p>
          <a:p>
            <a:pPr lvl="1"/>
            <a:r>
              <a:rPr lang="en-US" dirty="0"/>
              <a:t>California</a:t>
            </a:r>
          </a:p>
          <a:p>
            <a:pPr lvl="1"/>
            <a:r>
              <a:rPr lang="en-US" dirty="0"/>
              <a:t>Massachusetts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B5FF1-405F-442E-B6B1-912D2005E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71" y="2614897"/>
            <a:ext cx="2512112" cy="1487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6A9C2F-22DF-4E8C-87BC-5E776E9BDA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2634" y="1997460"/>
            <a:ext cx="2231249" cy="449687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EA0EA608-75D6-4905-B563-758A720D6A83}"/>
              </a:ext>
            </a:extLst>
          </p:cNvPr>
          <p:cNvSpPr/>
          <p:nvPr/>
        </p:nvSpPr>
        <p:spPr>
          <a:xfrm>
            <a:off x="3139440" y="4488668"/>
            <a:ext cx="457200" cy="1066800"/>
          </a:xfrm>
          <a:prstGeom prst="leftBrace">
            <a:avLst/>
          </a:prstGeom>
          <a:noFill/>
          <a:ln w="28575">
            <a:solidFill>
              <a:srgbClr val="283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D2AE6-31B5-4837-8666-10F034E99A09}"/>
              </a:ext>
            </a:extLst>
          </p:cNvPr>
          <p:cNvSpPr txBox="1"/>
          <p:nvPr/>
        </p:nvSpPr>
        <p:spPr>
          <a:xfrm>
            <a:off x="3733800" y="44196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Greenspot working with towns and cities to create “e-mobility hubs” – locations that combine charging stations for public use and electric vehicle carsharing.</a:t>
            </a:r>
          </a:p>
        </p:txBody>
      </p:sp>
    </p:spTree>
    <p:extLst>
      <p:ext uri="{BB962C8B-B14F-4D97-AF65-F5344CB8AC3E}">
        <p14:creationId xmlns:p14="http://schemas.microsoft.com/office/powerpoint/2010/main" val="167228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New York Example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EC2DC-377C-4CFE-8ED6-31CB54BB3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8" y="1241961"/>
            <a:ext cx="7377602" cy="2374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B5E40-A473-425F-B355-53B6FD98B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8" y="3410635"/>
            <a:ext cx="6172200" cy="257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89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5687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9458-71A0-4123-AAF5-80EA5446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Upcoming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658C5-DB48-4D0E-BA5C-BDF557F06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55" y="1524000"/>
            <a:ext cx="8305800" cy="4114800"/>
          </a:xfrm>
        </p:spPr>
        <p:txBody>
          <a:bodyPr/>
          <a:lstStyle/>
          <a:p>
            <a:r>
              <a:rPr lang="en-US" b="1" dirty="0"/>
              <a:t>Winter 2020: </a:t>
            </a:r>
            <a:r>
              <a:rPr lang="en-US" dirty="0"/>
              <a:t>Collaboration &amp; data gathering</a:t>
            </a:r>
          </a:p>
          <a:p>
            <a:r>
              <a:rPr lang="en-US" b="1" dirty="0"/>
              <a:t>March 2020: </a:t>
            </a:r>
            <a:r>
              <a:rPr lang="en-US" dirty="0"/>
              <a:t>Project outreach at Drive Electric PA meeting</a:t>
            </a:r>
          </a:p>
          <a:p>
            <a:r>
              <a:rPr lang="en-US" b="1" dirty="0"/>
              <a:t>Spring – Summer 2020: </a:t>
            </a:r>
            <a:r>
              <a:rPr lang="en-US" dirty="0"/>
              <a:t>Additional workshops</a:t>
            </a:r>
            <a:r>
              <a:rPr lang="en-US" b="1" dirty="0"/>
              <a:t> </a:t>
            </a:r>
            <a:r>
              <a:rPr lang="en-US" dirty="0"/>
              <a:t>on partnership opportunities </a:t>
            </a:r>
          </a:p>
          <a:p>
            <a:r>
              <a:rPr lang="en-US" b="1" dirty="0"/>
              <a:t>Spring – Summer 2020: </a:t>
            </a:r>
            <a:r>
              <a:rPr lang="en-US" dirty="0"/>
              <a:t>Informational sharing among deployment plan areas</a:t>
            </a:r>
          </a:p>
          <a:p>
            <a:r>
              <a:rPr lang="en-US" b="1" dirty="0"/>
              <a:t>Fall 2020: </a:t>
            </a:r>
            <a:r>
              <a:rPr lang="en-US" dirty="0"/>
              <a:t>Potential in-person meeting to report recommendations</a:t>
            </a:r>
          </a:p>
          <a:p>
            <a:r>
              <a:rPr lang="en-US" b="1" dirty="0"/>
              <a:t>Fall 2020: </a:t>
            </a:r>
            <a:r>
              <a:rPr lang="en-US" dirty="0"/>
              <a:t>Public website or public outreach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A7F42-8A67-465A-BBC9-7283E1DDEB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5987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Lead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8B38-2EF9-4340-9B2B-D8FEB123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266541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Ngani Ndimbie</a:t>
            </a:r>
            <a:r>
              <a:rPr lang="en-US" dirty="0"/>
              <a:t> | Executive Policy Specialist </a:t>
            </a:r>
          </a:p>
          <a:p>
            <a:pPr marL="0" indent="0">
              <a:buNone/>
            </a:pPr>
            <a:r>
              <a:rPr lang="en-US" dirty="0"/>
              <a:t>PA Department of Transportation </a:t>
            </a:r>
          </a:p>
          <a:p>
            <a:pPr marL="0" indent="0">
              <a:buNone/>
            </a:pPr>
            <a:r>
              <a:rPr lang="en-US" dirty="0"/>
              <a:t>400 North Street, 8</a:t>
            </a:r>
            <a:r>
              <a:rPr lang="en-US" baseline="30000" dirty="0"/>
              <a:t>th</a:t>
            </a:r>
            <a:r>
              <a:rPr lang="en-US" dirty="0"/>
              <a:t> Floor | Harrisburg, PA 17120</a:t>
            </a:r>
          </a:p>
          <a:p>
            <a:pPr marL="0" indent="0">
              <a:buNone/>
            </a:pPr>
            <a:r>
              <a:rPr lang="en-US" dirty="0"/>
              <a:t>Phone: 717.857.3209 | Mobile: 717.836.6570</a:t>
            </a:r>
          </a:p>
          <a:p>
            <a:pPr marL="0" indent="0">
              <a:buNone/>
            </a:pPr>
            <a:r>
              <a:rPr lang="en-US" dirty="0"/>
              <a:t>E-Mail: </a:t>
            </a:r>
            <a:r>
              <a:rPr lang="en-US" u="sng" dirty="0">
                <a:hlinkClick r:id="rId3"/>
              </a:rPr>
              <a:t>nndimbie@pa.gov</a:t>
            </a:r>
            <a:endParaRPr lang="en-US" dirty="0"/>
          </a:p>
          <a:p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2412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Corridor Criteria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56804-6614-4B07-8762-97351EF1F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1585912"/>
            <a:ext cx="7781925" cy="368617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30B068B-A19F-4914-84BF-B321E5E84031}"/>
              </a:ext>
            </a:extLst>
          </p:cNvPr>
          <p:cNvSpPr/>
          <p:nvPr/>
        </p:nvSpPr>
        <p:spPr>
          <a:xfrm>
            <a:off x="7448549" y="1901615"/>
            <a:ext cx="1562101" cy="990600"/>
          </a:xfrm>
          <a:prstGeom prst="wedgeEllipseCallout">
            <a:avLst/>
          </a:prstGeom>
          <a:solidFill>
            <a:srgbClr val="283E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Cannot include Tesla Chargers</a:t>
            </a:r>
          </a:p>
        </p:txBody>
      </p:sp>
    </p:spTree>
    <p:extLst>
      <p:ext uri="{BB962C8B-B14F-4D97-AF65-F5344CB8AC3E}">
        <p14:creationId xmlns:p14="http://schemas.microsoft.com/office/powerpoint/2010/main" val="4252359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Charging Levels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4CC30-0F25-4248-90B1-DB9050A06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25" y="1295400"/>
            <a:ext cx="5364432" cy="4648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0A8E45-8FE6-4C92-AB88-A46C714DAEAE}"/>
              </a:ext>
            </a:extLst>
          </p:cNvPr>
          <p:cNvSpPr/>
          <p:nvPr/>
        </p:nvSpPr>
        <p:spPr>
          <a:xfrm>
            <a:off x="1977725" y="4191000"/>
            <a:ext cx="5364432" cy="1752600"/>
          </a:xfrm>
          <a:prstGeom prst="rect">
            <a:avLst/>
          </a:prstGeom>
          <a:noFill/>
          <a:ln>
            <a:solidFill>
              <a:srgbClr val="283E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7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Electric Vehicle Corridors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0333033-3F91-474E-877C-76359B9AC2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6827144" cy="474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CNG Corridors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53D9A-C416-4D80-AA61-4F70BD7E98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219200"/>
            <a:ext cx="687836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05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FHWA Funding for Deployment Plans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D8F0D7-93BD-4124-9CFC-AF238527B16E}"/>
              </a:ext>
            </a:extLst>
          </p:cNvPr>
          <p:cNvGrpSpPr/>
          <p:nvPr/>
        </p:nvGrpSpPr>
        <p:grpSpPr>
          <a:xfrm>
            <a:off x="1770821" y="1271649"/>
            <a:ext cx="5772979" cy="4752913"/>
            <a:chOff x="1770821" y="1271649"/>
            <a:chExt cx="5772979" cy="4752913"/>
          </a:xfrm>
        </p:grpSpPr>
        <p:pic>
          <p:nvPicPr>
            <p:cNvPr id="7" name="Content Placeholder 14">
              <a:extLst>
                <a:ext uri="{FF2B5EF4-FFF2-40B4-BE49-F238E27FC236}">
                  <a16:creationId xmlns:a16="http://schemas.microsoft.com/office/drawing/2014/main" id="{8757AC35-C53F-4E2C-80C1-56F3FA1FBD1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821" y="1271649"/>
              <a:ext cx="695325" cy="6953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68439D-8D2A-41FE-BA33-34475A3A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295400"/>
              <a:ext cx="4358516" cy="472916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11A1C7-BB6A-4F84-A02D-6EBD5EEEC836}"/>
                </a:ext>
              </a:extLst>
            </p:cNvPr>
            <p:cNvSpPr/>
            <p:nvPr/>
          </p:nvSpPr>
          <p:spPr>
            <a:xfrm>
              <a:off x="2590800" y="1423587"/>
              <a:ext cx="4953000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Solicitation for Alternative Fuels Corridor Deployment Plans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428779"/>
      </p:ext>
    </p:extLst>
  </p:cSld>
  <p:clrMapOvr>
    <a:masterClrMapping/>
  </p:clrMapOvr>
</p:sld>
</file>

<file path=ppt/theme/theme1.xml><?xml version="1.0" encoding="utf-8"?>
<a:theme xmlns:a="http://schemas.openxmlformats.org/drawingml/2006/main" name="OS-1100 (3-13)">
  <a:themeElements>
    <a:clrScheme name="OS-1100 (9-08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S-1100 (9-08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S-1100 (9-08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re Elements-planning partners ppt.pot [Compatibility Mode]" id="{CCA10029-35C5-4D81-A666-43A14CD538FB}" vid="{833B95FB-8B8E-4A6F-B59A-C4B5666CB7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7A9D466670549AF536D563D982B75" ma:contentTypeVersion="1" ma:contentTypeDescription="Create a new document." ma:contentTypeScope="" ma:versionID="b87537860a279422402e50e46f03987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1cd01e49a79e3f74a7d7c2e09390322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0A58C94-853E-4CBC-AD5B-CD5429D4F5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02A21F-82DC-4274-BEFA-18DFBF315AED}"/>
</file>

<file path=customXml/itemProps3.xml><?xml version="1.0" encoding="utf-8"?>
<ds:datastoreItem xmlns:ds="http://schemas.openxmlformats.org/officeDocument/2006/customXml" ds:itemID="{0CAB50A6-7318-4323-A0BD-675E637BFFE5}">
  <ds:schemaRefs>
    <ds:schemaRef ds:uri="http://schemas.microsoft.com/office/2006/documentManagement/types"/>
    <ds:schemaRef ds:uri="http://schemas.microsoft.com/office/infopath/2007/PartnerControls"/>
    <ds:schemaRef ds:uri="ab802aa3-930a-4ea5-b4c8-0420e56aff0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e6cc050-2f0f-4dbf-b04d-edf98f5f9c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Core Elements-planning partners ppt</Template>
  <TotalTime>6284</TotalTime>
  <Words>1507</Words>
  <Application>Microsoft Office PowerPoint</Application>
  <PresentationFormat>On-screen Show (4:3)</PresentationFormat>
  <Paragraphs>281</Paragraphs>
  <Slides>45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Gotham Narrow SSm A</vt:lpstr>
      <vt:lpstr>Times New Roman</vt:lpstr>
      <vt:lpstr>Verdana</vt:lpstr>
      <vt:lpstr>Wingdings</vt:lpstr>
      <vt:lpstr>OS-1100 (3-13)</vt:lpstr>
      <vt:lpstr>PowerPoint Presentation</vt:lpstr>
      <vt:lpstr>Agenda</vt:lpstr>
      <vt:lpstr>Background on  Alternative Fuel Corridors</vt:lpstr>
      <vt:lpstr>Alternative Fuel Corridors Program</vt:lpstr>
      <vt:lpstr>Corridor Criteria</vt:lpstr>
      <vt:lpstr>Charging Levels</vt:lpstr>
      <vt:lpstr>Electric Vehicle Corridors</vt:lpstr>
      <vt:lpstr>CNG Corridors</vt:lpstr>
      <vt:lpstr>FHWA Funding for Deployment Plans</vt:lpstr>
      <vt:lpstr>Context With Other  Commonwealth Initiatives</vt:lpstr>
      <vt:lpstr>Related Initiatives</vt:lpstr>
      <vt:lpstr>Roadmap Recommended Strategies</vt:lpstr>
      <vt:lpstr>Project Study Overview  (Evaluating Roles and Responsibilities)</vt:lpstr>
      <vt:lpstr>Project Focus</vt:lpstr>
      <vt:lpstr>Project Tasks</vt:lpstr>
      <vt:lpstr>Project Tasks</vt:lpstr>
      <vt:lpstr>Project Tasks</vt:lpstr>
      <vt:lpstr>Project Tasks</vt:lpstr>
      <vt:lpstr>Project Tasks</vt:lpstr>
      <vt:lpstr>Project Tasks</vt:lpstr>
      <vt:lpstr>Corridor Data and Resources </vt:lpstr>
      <vt:lpstr>Available Data</vt:lpstr>
      <vt:lpstr>Available Tools</vt:lpstr>
      <vt:lpstr>Existing EV Stations </vt:lpstr>
      <vt:lpstr>Existing and Potential EV-CNG Stations </vt:lpstr>
      <vt:lpstr>DVRPC Map of Registered EVs</vt:lpstr>
      <vt:lpstr>MJ Bradley &amp; Assoc. Tool</vt:lpstr>
      <vt:lpstr>Examples of Stations Along Corridor</vt:lpstr>
      <vt:lpstr>PennDOT P3 CNG Stations </vt:lpstr>
      <vt:lpstr>Population Density Along Corridor</vt:lpstr>
      <vt:lpstr>Highest Job Locations Along Corridor</vt:lpstr>
      <vt:lpstr>Power Supply Agencies in Corridor</vt:lpstr>
      <vt:lpstr>Electric Supply Grid </vt:lpstr>
      <vt:lpstr>Discussion on Potential for Partnerships</vt:lpstr>
      <vt:lpstr>Pennsylvania Examples</vt:lpstr>
      <vt:lpstr>Pennsylvania Examples</vt:lpstr>
      <vt:lpstr>Pennsylvania Examples</vt:lpstr>
      <vt:lpstr>Pennsylvania Examples</vt:lpstr>
      <vt:lpstr>Pennsylvania Examples</vt:lpstr>
      <vt:lpstr>Pennsylvania Examples</vt:lpstr>
      <vt:lpstr>Review of Other State Partnerships</vt:lpstr>
      <vt:lpstr>New York Example</vt:lpstr>
      <vt:lpstr>Next Steps</vt:lpstr>
      <vt:lpstr>Upcoming Steps</vt:lpstr>
      <vt:lpstr>Project Lead</vt:lpstr>
    </vt:vector>
  </TitlesOfParts>
  <Company>PennDOT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Crobak, Jennifer (FHWA)</dc:creator>
  <dc:description>10-08</dc:description>
  <cp:lastModifiedBy>Ndimbie, Ngani</cp:lastModifiedBy>
  <cp:revision>296</cp:revision>
  <cp:lastPrinted>2020-01-06T17:41:48Z</cp:lastPrinted>
  <dcterms:created xsi:type="dcterms:W3CDTF">2019-07-15T17:02:09Z</dcterms:created>
  <dcterms:modified xsi:type="dcterms:W3CDTF">2020-03-25T13:42:49Z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0x0101000207A9D466670549AF536D563D982B75</vt:lpwstr>
  </property>
  <property fmtid="{D5CDD505-2E9C-101B-9397-08002B2CF9AE}" pid="3" name="PublishingContact">
    <vt:lpwstr/>
  </property>
  <property fmtid="{D5CDD505-2E9C-101B-9397-08002B2CF9AE}" pid="4" name="PublishingPageContent">
    <vt:lpwstr/>
  </property>
  <property fmtid="{D5CDD505-2E9C-101B-9397-08002B2CF9AE}" pid="5" name="SeoBrowserTitle">
    <vt:lpwstr/>
  </property>
  <property fmtid="{D5CDD505-2E9C-101B-9397-08002B2CF9AE}" pid="6" name="SeoKeywords">
    <vt:lpwstr/>
  </property>
  <property fmtid="{D5CDD505-2E9C-101B-9397-08002B2CF9AE}" pid="7" name="Order">
    <vt:r8>15200</vt:r8>
  </property>
  <property fmtid="{D5CDD505-2E9C-101B-9397-08002B2CF9AE}" pid="8" name="PublishingRollupImage">
    <vt:lpwstr/>
  </property>
  <property fmtid="{D5CDD505-2E9C-101B-9397-08002B2CF9AE}" pid="9" name="PublishingContactEmail">
    <vt:lpwstr/>
  </property>
  <property fmtid="{D5CDD505-2E9C-101B-9397-08002B2CF9AE}" pid="10" name="xd_Signature">
    <vt:bool>false</vt:bool>
  </property>
  <property fmtid="{D5CDD505-2E9C-101B-9397-08002B2CF9AE}" pid="11" name="PublishingPageImage">
    <vt:lpwstr/>
  </property>
  <property fmtid="{D5CDD505-2E9C-101B-9397-08002B2CF9AE}" pid="12" name="RobotsNoIndex">
    <vt:bool>false</vt:bool>
  </property>
  <property fmtid="{D5CDD505-2E9C-101B-9397-08002B2CF9AE}" pid="13" name="xd_ProgID">
    <vt:lpwstr/>
  </property>
  <property fmtid="{D5CDD505-2E9C-101B-9397-08002B2CF9AE}" pid="14" name="SharedWithUsers">
    <vt:lpwstr/>
  </property>
  <property fmtid="{D5CDD505-2E9C-101B-9397-08002B2CF9AE}" pid="15" name="SeoMetaDescription">
    <vt:lpwstr/>
  </property>
  <property fmtid="{D5CDD505-2E9C-101B-9397-08002B2CF9AE}" pid="16" name="PublishingVariationRelationshipLinkFieldID">
    <vt:lpwstr/>
  </property>
  <property fmtid="{D5CDD505-2E9C-101B-9397-08002B2CF9AE}" pid="17" name="_SourceUrl">
    <vt:lpwstr/>
  </property>
  <property fmtid="{D5CDD505-2E9C-101B-9397-08002B2CF9AE}" pid="18" name="_SharedFileIndex">
    <vt:lpwstr/>
  </property>
  <property fmtid="{D5CDD505-2E9C-101B-9397-08002B2CF9AE}" pid="19" name="Comments">
    <vt:lpwstr/>
  </property>
  <property fmtid="{D5CDD505-2E9C-101B-9397-08002B2CF9AE}" pid="20" name="PublishingPageLayout">
    <vt:lpwstr/>
  </property>
  <property fmtid="{D5CDD505-2E9C-101B-9397-08002B2CF9AE}" pid="21" name="Audience">
    <vt:lpwstr/>
  </property>
  <property fmtid="{D5CDD505-2E9C-101B-9397-08002B2CF9AE}" pid="22" name="TemplateUrl">
    <vt:lpwstr/>
  </property>
  <property fmtid="{D5CDD505-2E9C-101B-9397-08002B2CF9AE}" pid="23" name="PublishingIsFurlPage">
    <vt:bool>false</vt:bool>
  </property>
  <property fmtid="{D5CDD505-2E9C-101B-9397-08002B2CF9AE}" pid="24" name="PublishingContactPicture">
    <vt:lpwstr/>
  </property>
  <property fmtid="{D5CDD505-2E9C-101B-9397-08002B2CF9AE}" pid="25" name="PublishingVariationGroupID">
    <vt:lpwstr/>
  </property>
  <property fmtid="{D5CDD505-2E9C-101B-9397-08002B2CF9AE}" pid="26" name="PublishingContactName">
    <vt:lpwstr/>
  </property>
</Properties>
</file>